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7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7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6.xml" ContentType="application/vnd.openxmlformats-officedocument.presentationml.notesSlide+xml"/>
  <Override PartName="/ppt/notesSlides/notesSlide56.xml" ContentType="application/vnd.openxmlformats-officedocument.presentationml.notesSlide+xml"/>
  <Override PartName="/ppt/notesSlides/notesSlide78.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7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76.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7559675" cx="10080625"/>
  <p:notesSz cy="10691800" cx="7559675"/>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66.xml" Type="http://schemas.openxmlformats.org/officeDocument/2006/relationships/slide" Id="rId71"/><Relationship Target="slides/slide29.xml" Type="http://schemas.openxmlformats.org/officeDocument/2006/relationships/slide" Id="rId34"/><Relationship Target="slides/slide65.xml" Type="http://schemas.openxmlformats.org/officeDocument/2006/relationships/slide" Id="rId70"/><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70.xml" Type="http://schemas.openxmlformats.org/officeDocument/2006/relationships/slide" Id="rId75"/><Relationship Target="slides/slide69.xml" Type="http://schemas.openxmlformats.org/officeDocument/2006/relationships/slide" Id="rId74"/><Relationship Target="slides/slide68.xml" Type="http://schemas.openxmlformats.org/officeDocument/2006/relationships/slide" Id="rId73"/><Relationship Target="slides/slide67.xml" Type="http://schemas.openxmlformats.org/officeDocument/2006/relationships/slide" Id="rId72"/><Relationship Target="slides/slide74.xml" Type="http://schemas.openxmlformats.org/officeDocument/2006/relationships/slide" Id="rId79"/><Relationship Target="slides/slide73.xml" Type="http://schemas.openxmlformats.org/officeDocument/2006/relationships/slide" Id="rId78"/><Relationship Target="slides/slide72.xml" Type="http://schemas.openxmlformats.org/officeDocument/2006/relationships/slide" Id="rId77"/><Relationship Target="slides/slide71.xml" Type="http://schemas.openxmlformats.org/officeDocument/2006/relationships/slide" Id="rId76"/><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theme/theme1.xml" Type="http://schemas.openxmlformats.org/officeDocument/2006/relationships/theme" Id="rId1"/><Relationship Target="slides/slide35.xml" Type="http://schemas.openxmlformats.org/officeDocument/2006/relationships/slide" Id="rId40"/><Relationship Target="slideMasters/slideMaster1.xml" Type="http://schemas.openxmlformats.org/officeDocument/2006/relationships/slideMaster" Id="rId4"/><Relationship Target="slides/slide36.xml" Type="http://schemas.openxmlformats.org/officeDocument/2006/relationships/slide" Id="rId41"/><Relationship Target="tableStyles.xml" Type="http://schemas.openxmlformats.org/officeDocument/2006/relationships/tableStyles" Id="rId3"/><Relationship Target="slides/slide37.xml" Type="http://schemas.openxmlformats.org/officeDocument/2006/relationships/slide" Id="rId42"/><Relationship Target="slides/slide75.xml" Type="http://schemas.openxmlformats.org/officeDocument/2006/relationships/slide" Id="rId80"/><Relationship Target="slides/slide38.xml" Type="http://schemas.openxmlformats.org/officeDocument/2006/relationships/slide" Id="rId43"/><Relationship Target="slides/slide39.xml" Type="http://schemas.openxmlformats.org/officeDocument/2006/relationships/slide" Id="rId44"/><Relationship Target="slides/slide77.xml" Type="http://schemas.openxmlformats.org/officeDocument/2006/relationships/slide" Id="rId82"/><Relationship Target="slides/slide40.xml" Type="http://schemas.openxmlformats.org/officeDocument/2006/relationships/slide" Id="rId45"/><Relationship Target="slides/slide76.xml" Type="http://schemas.openxmlformats.org/officeDocument/2006/relationships/slide" Id="rId81"/><Relationship Target="slides/slide41.xml" Type="http://schemas.openxmlformats.org/officeDocument/2006/relationships/slide" Id="rId46"/><Relationship Target="slides/slide79.xml" Type="http://schemas.openxmlformats.org/officeDocument/2006/relationships/slide" Id="rId84"/><Relationship Target="slides/slide78.xml" Type="http://schemas.openxmlformats.org/officeDocument/2006/relationships/slide" Id="rId83"/><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53.xml" Type="http://schemas.openxmlformats.org/officeDocument/2006/relationships/slide" Id="rId58"/><Relationship Target="slides/slide54.xml" Type="http://schemas.openxmlformats.org/officeDocument/2006/relationships/slide" Id="rId59"/><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55.xml" Type="http://schemas.openxmlformats.org/officeDocument/2006/relationships/slide" Id="rId60"/><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1.xml" Type="http://schemas.openxmlformats.org/officeDocument/2006/relationships/slide" Id="rId66"/><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 name="Shape 1"/>
        <p:cNvGrpSpPr/>
        <p:nvPr/>
      </p:nvGrpSpPr>
      <p:grpSpPr>
        <a:xfrm>
          <a:off y="0" x="0"/>
          <a:ext cy="0" cx="0"/>
          <a:chOff y="0" x="0"/>
          <a:chExt cy="0" cx="0"/>
        </a:xfrm>
      </p:grpSpPr>
      <p:sp>
        <p:nvSpPr>
          <p:cNvPr id="2" name="Shape 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 name="Shape 3"/>
          <p:cNvSpPr txBox="1"/>
          <p:nvPr>
            <p:ph idx="1" type="body"/>
          </p:nvPr>
        </p:nvSpPr>
        <p:spPr>
          <a:xfrm>
            <a:off y="5078412" x="755650"/>
            <a:ext cy="4810124" cx="6046787"/>
          </a:xfrm>
          <a:prstGeom prst="rect">
            <a:avLst/>
          </a:prstGeom>
          <a:noFill/>
          <a:ln>
            <a:noFill/>
          </a:ln>
        </p:spPr>
        <p:txBody>
          <a:bodyPr bIns="91425" rIns="91425" lIns="91425" t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4" name="Shape 4"/>
          <p:cNvSpPr txBox="1"/>
          <p:nvPr>
            <p:ph idx="3" type="hdr"/>
          </p:nvPr>
        </p:nvSpPr>
        <p:spPr>
          <a:xfrm>
            <a:off y="0" x="0"/>
            <a:ext cy="533399" cx="3279775"/>
          </a:xfrm>
          <a:prstGeom prst="rect">
            <a:avLst/>
          </a:prstGeom>
          <a:noFill/>
          <a:ln>
            <a:noFill/>
          </a:ln>
        </p:spPr>
        <p:txBody>
          <a:bodyPr bIns="91425" rIns="91425" lIns="91425" tIns="91425" anchor="t" anchorCtr="0"/>
          <a:lstStyle>
            <a:lvl1pPr algn="l"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5" name="Shape 5"/>
          <p:cNvSpPr txBox="1"/>
          <p:nvPr>
            <p:ph idx="10" type="dt"/>
          </p:nvPr>
        </p:nvSpPr>
        <p:spPr>
          <a:xfrm>
            <a:off y="0" x="4278312"/>
            <a:ext cy="533399" cx="3279775"/>
          </a:xfrm>
          <a:prstGeom prst="rect">
            <a:avLst/>
          </a:prstGeom>
          <a:noFill/>
          <a:ln>
            <a:noFill/>
          </a:ln>
        </p:spPr>
        <p:txBody>
          <a:bodyPr bIns="91425" rIns="91425" lIns="91425" tIns="91425" anchor="t" anchorCtr="0"/>
          <a:lstStyle>
            <a:lvl1pPr algn="r"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6" name="Shape 6"/>
          <p:cNvSpPr txBox="1"/>
          <p:nvPr>
            <p:ph idx="11" type="ftr"/>
          </p:nvPr>
        </p:nvSpPr>
        <p:spPr>
          <a:xfrm>
            <a:off y="10156825" x="0"/>
            <a:ext cy="533399" cx="3279775"/>
          </a:xfrm>
          <a:prstGeom prst="rect">
            <a:avLst/>
          </a:prstGeom>
          <a:noFill/>
          <a:ln>
            <a:noFill/>
          </a:ln>
        </p:spPr>
        <p:txBody>
          <a:bodyPr bIns="91425" rIns="91425" lIns="91425" tIns="91425" anchor="b" anchorCtr="0"/>
          <a:lstStyle>
            <a:lvl1pPr algn="l" rtl="0" marR="0" indent="0" marL="0">
              <a:spcBef>
                <a:spcPts val="0"/>
              </a:spcBef>
              <a:defRPr/>
            </a:lvl1pPr>
            <a:lvl2pPr>
              <a:defRPr/>
            </a:lvl2pPr>
            <a:lvl3pPr>
              <a:defRPr/>
            </a:lvl3pPr>
            <a:lvl4pPr>
              <a:defRPr/>
            </a:lvl4pPr>
            <a:lvl5pPr>
              <a:defRPr/>
            </a:lvl5pPr>
            <a:lvl6pPr>
              <a:defRPr/>
            </a:lvl6pPr>
            <a:lvl7pPr>
              <a:defRPr/>
            </a:lvl7pPr>
            <a:lvl8pPr>
              <a:defRPr/>
            </a:lvl8pPr>
            <a:lvl9pPr>
              <a:defRPr/>
            </a:lvl9pPr>
          </a:lstStyle>
          <a:p/>
        </p:txBody>
      </p:sp>
      <p:sp>
        <p:nvSpPr>
          <p:cNvPr id="7" name="Shape 7"/>
          <p:cNvSpPr txBox="1"/>
          <p:nvPr>
            <p:ph idx="12" type="sldNum"/>
          </p:nvPr>
        </p:nvSpPr>
        <p:spPr>
          <a:xfrm>
            <a:off y="10156825" x="4278312"/>
            <a:ext cy="533399" cx="3279775"/>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http://sites.google.com/a/alaska.edu/f-stuart-chapin-terry/home/powerpoints-principles-of-ecosystem-ecology"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http://www.johnmorris.com.au/Photosynthesis-Analysers/LI-6400XT-Portable-Photosynthesis-System.aspx?pd=25369&amp;CategoryID=12"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http://www.fao.org/docrep/X0490E/x0490e07.htm%23psychrometric%20constant%20(g)" Type="http://schemas.openxmlformats.org/officeDocument/2006/relationships/hyperlink" TargetMode="External" Id="rId2"/><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
        <p:nvSpPr>
          <p:cNvPr id="89" name="Shape 8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90" name="Shape 90"/>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0" name="Shape 150"/>
        <p:cNvGrpSpPr/>
        <p:nvPr/>
      </p:nvGrpSpPr>
      <p:grpSpPr>
        <a:xfrm>
          <a:off y="0" x="0"/>
          <a:ext cy="0" cx="0"/>
          <a:chOff y="0" x="0"/>
          <a:chExt cy="0" cx="0"/>
        </a:xfrm>
      </p:grpSpPr>
      <p:sp>
        <p:nvSpPr>
          <p:cNvPr id="151" name="Shape 15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52" name="Shape 15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58" name="Shape 15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6" name="Shape 166"/>
        <p:cNvGrpSpPr/>
        <p:nvPr/>
      </p:nvGrpSpPr>
      <p:grpSpPr>
        <a:xfrm>
          <a:off y="0" x="0"/>
          <a:ext cy="0" cx="0"/>
          <a:chOff y="0" x="0"/>
          <a:chExt cy="0" cx="0"/>
        </a:xfrm>
      </p:grpSpPr>
      <p:sp>
        <p:nvSpPr>
          <p:cNvPr id="167" name="Shape 16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68" name="Shape 16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where </a:t>
            </a:r>
            <a:r>
              <a:rPr strike="noStrike" u="none" b="0" cap="none" baseline="0" sz="1200" lang="en-US" i="1">
                <a:solidFill>
                  <a:srgbClr val="000000"/>
                </a:solidFill>
                <a:latin typeface="Times New Roman"/>
                <a:ea typeface="Times New Roman"/>
                <a:cs typeface="Times New Roman"/>
                <a:sym typeface="Times New Roman"/>
              </a:rPr>
              <a:t>F</a:t>
            </a:r>
            <a:r>
              <a:rPr strike="noStrike" u="none" b="0" cap="none" baseline="0" sz="1800" lang="en-US" i="0"/>
              <a:t> is the the CO2 flux density (</a:t>
            </a:r>
            <a:r>
              <a:rPr strike="noStrike" u="none" b="0" cap="none" baseline="0" sz="1200" lang="en-US" i="1">
                <a:solidFill>
                  <a:srgbClr val="000000"/>
                </a:solidFill>
                <a:latin typeface="Times New Roman"/>
                <a:ea typeface="Times New Roman"/>
                <a:cs typeface="Times New Roman"/>
                <a:sym typeface="Times New Roman"/>
              </a:rPr>
              <a:t>kgm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s</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ci</a:t>
            </a:r>
            <a:r>
              <a:rPr strike="noStrike" u="none" b="0" cap="none" baseline="0" sz="1800" lang="en-US" i="0"/>
              <a:t> is the internal leaf CO2 concentration, and </a:t>
            </a:r>
            <a:r>
              <a:rPr strike="noStrike" u="none" b="0" cap="none" baseline="0" sz="1200" lang="en-US" i="1">
                <a:solidFill>
                  <a:srgbClr val="000000"/>
                </a:solidFill>
                <a:latin typeface="Times New Roman"/>
                <a:ea typeface="Times New Roman"/>
                <a:cs typeface="Times New Roman"/>
                <a:sym typeface="Times New Roman"/>
              </a:rPr>
              <a:t>ca</a:t>
            </a:r>
            <a:r>
              <a:rPr strike="noStrike" u="none" b="0" cap="none" baseline="0" sz="1800" lang="en-US" i="0"/>
              <a:t> is the ambient CO2 concentration. Here, </a:t>
            </a:r>
            <a:r>
              <a:rPr strike="noStrike" u="none" b="0" cap="none" baseline="0" sz="1200" lang="en-US" i="1">
                <a:solidFill>
                  <a:srgbClr val="000000"/>
                </a:solidFill>
                <a:latin typeface="Times New Roman"/>
                <a:ea typeface="Times New Roman"/>
                <a:cs typeface="Times New Roman"/>
                <a:sym typeface="Times New Roman"/>
              </a:rPr>
              <a:t>rst</a:t>
            </a:r>
            <a:r>
              <a:rPr strike="noStrike" u="none" b="0" cap="none" baseline="0" sz="1800" lang="en-US" i="0"/>
              <a:t> is the stomatal resistance (see below), a measure of the difficulty (or ease) for the vegetation to transpire. </a:t>
            </a:r>
          </a:p>
          <a:p>
            <a:pPr>
              <a:buNone/>
            </a:pPr>
            <a:r>
              <a:rPr strike="noStrike" u="none" b="0" cap="none" baseline="0" sz="1800" lang="en-US" i="0"/>
              <a:t>The stomatal resistance is not the same as the bulk surface resistance </a:t>
            </a:r>
            <a:r>
              <a:rPr strike="noStrike" u="none" b="0" cap="none" baseline="0" sz="1200" lang="en-US" i="1">
                <a:solidFill>
                  <a:srgbClr val="000000"/>
                </a:solidFill>
                <a:latin typeface="Times New Roman"/>
                <a:ea typeface="Times New Roman"/>
                <a:cs typeface="Times New Roman"/>
                <a:sym typeface="Times New Roman"/>
              </a:rPr>
              <a:t>rs</a:t>
            </a:r>
            <a:r>
              <a:rPr strike="noStrike" u="none" b="0" cap="none" baseline="0" sz="1800" lang="en-US" i="0"/>
              <a:t> above as </a:t>
            </a:r>
            <a:r>
              <a:rPr strike="noStrike" u="none" b="0" cap="none" baseline="0" sz="1200" lang="en-US" i="1">
                <a:solidFill>
                  <a:srgbClr val="000000"/>
                </a:solidFill>
                <a:latin typeface="Times New Roman"/>
                <a:ea typeface="Times New Roman"/>
                <a:cs typeface="Times New Roman"/>
                <a:sym typeface="Times New Roman"/>
              </a:rPr>
              <a:t>rs</a:t>
            </a:r>
            <a:r>
              <a:rPr strike="noStrike" u="none" b="0" cap="none" baseline="0" sz="1800" lang="en-US" i="0"/>
              <a:t> includes the resistance to moisture transfer from the soil and leaf surface. For a crop or grassland, the bulk surface resistance can be estimated as  rs = rst / LAI_active where </a:t>
            </a:r>
            <a:r>
              <a:rPr strike="noStrike" u="none" b="0" cap="none" baseline="0" sz="1200" lang="en-US" i="1">
                <a:solidFill>
                  <a:srgbClr val="000000"/>
                </a:solidFill>
                <a:latin typeface="Times New Roman"/>
                <a:ea typeface="Times New Roman"/>
                <a:cs typeface="Times New Roman"/>
                <a:sym typeface="Times New Roman"/>
              </a:rPr>
              <a:t>LAIactive</a:t>
            </a:r>
            <a:r>
              <a:rPr strike="noStrike" u="none" b="0" cap="none" baseline="0" sz="1800" lang="en-US" i="0"/>
              <a:t> is the active (sunlit) leaf area index, and </a:t>
            </a:r>
            <a:r>
              <a:rPr strike="noStrike" u="none" b="0" cap="none" baseline="0" sz="1200" lang="en-US" i="1">
                <a:solidFill>
                  <a:srgbClr val="000000"/>
                </a:solidFill>
                <a:latin typeface="Times New Roman"/>
                <a:ea typeface="Times New Roman"/>
                <a:cs typeface="Times New Roman"/>
                <a:sym typeface="Times New Roman"/>
              </a:rPr>
              <a:t>rst</a:t>
            </a:r>
            <a:r>
              <a:rPr strike="noStrike" u="none" b="0" cap="none" baseline="0" sz="1800" lang="en-US" i="0"/>
              <a:t> is the ‘bulk’ stomatal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p>
        </p:txBody>
      </p:sp>
      <p:sp>
        <p:nvSpPr>
          <p:cNvPr id="169" name="Shape 16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76" name="Shape 17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where </a:t>
            </a:r>
            <a:r>
              <a:rPr strike="noStrike" u="none" b="0" cap="none" baseline="0" sz="1200" lang="en-US" i="1">
                <a:solidFill>
                  <a:srgbClr val="000000"/>
                </a:solidFill>
                <a:latin typeface="Times New Roman"/>
                <a:ea typeface="Times New Roman"/>
                <a:cs typeface="Times New Roman"/>
                <a:sym typeface="Times New Roman"/>
              </a:rPr>
              <a:t>P</a:t>
            </a:r>
            <a:r>
              <a:rPr strike="noStrike" u="none" b="0" cap="none" baseline="0" sz="1800" lang="en-US" i="0"/>
              <a:t> is water input to the system (precipitation and snow melt generally, but also translocation of water e.g. in irrigation), </a:t>
            </a:r>
            <a:r>
              <a:rPr strike="noStrike" u="none" b="0" cap="none" baseline="0" sz="1200" lang="en-US" i="1">
                <a:solidFill>
                  <a:srgbClr val="000000"/>
                </a:solidFill>
                <a:latin typeface="Times New Roman"/>
                <a:ea typeface="Times New Roman"/>
                <a:cs typeface="Times New Roman"/>
                <a:sym typeface="Times New Roman"/>
              </a:rPr>
              <a:t>E</a:t>
            </a:r>
            <a:r>
              <a:rPr strike="noStrike" u="none" b="0" cap="none" baseline="0" sz="1800" lang="en-US" i="0"/>
              <a:t> is evapotranspiration (water from the surface to the atmosphere through evaporation from the soil and leaf surfaces and transpiration from leaves), </a:t>
            </a:r>
            <a:r>
              <a:rPr strike="noStrike" u="none" b="0" cap="none" baseline="0" sz="1200" lang="en-US" i="1">
                <a:solidFill>
                  <a:srgbClr val="000000"/>
                </a:solidFill>
                <a:latin typeface="Times New Roman"/>
                <a:ea typeface="Times New Roman"/>
                <a:cs typeface="Times New Roman"/>
                <a:sym typeface="Times New Roman"/>
              </a:rPr>
              <a:t>Rdrain</a:t>
            </a:r>
            <a:r>
              <a:rPr strike="noStrike" u="none" b="0" cap="none" baseline="0" sz="1800" lang="en-US" i="0"/>
              <a:t> is a </a:t>
            </a:r>
            <a:r>
              <a:rPr strike="noStrike" u="none" b="0" cap="none" baseline="0" sz="1800" lang="en-US" i="1"/>
              <a:t>slow</a:t>
            </a:r>
            <a:r>
              <a:rPr strike="noStrike" u="none" b="0" cap="none" baseline="0" sz="1800" lang="en-US" i="0"/>
              <a:t> drainage component of water loss from an area, </a:t>
            </a:r>
            <a:r>
              <a:rPr strike="noStrike" u="none" b="0" cap="none" baseline="0" sz="1200" lang="en-US" i="1">
                <a:solidFill>
                  <a:srgbClr val="000000"/>
                </a:solidFill>
                <a:latin typeface="Times New Roman"/>
                <a:ea typeface="Times New Roman"/>
                <a:cs typeface="Times New Roman"/>
                <a:sym typeface="Times New Roman"/>
              </a:rPr>
              <a:t>Rsurf</a:t>
            </a:r>
            <a:r>
              <a:rPr strike="noStrike" u="none" b="0" cap="none" baseline="0" sz="1800" lang="en-US" i="0"/>
              <a:t> is surface runoff, and </a:t>
            </a:r>
            <a:r>
              <a:rPr strike="noStrike" u="none" b="0" cap="none" baseline="0" sz="1200" lang="en-US" i="0">
                <a:solidFill>
                  <a:srgbClr val="000000"/>
                </a:solidFill>
                <a:latin typeface="Times New Roman"/>
                <a:ea typeface="Times New Roman"/>
                <a:cs typeface="Times New Roman"/>
                <a:sym typeface="Times New Roman"/>
              </a:rPr>
              <a:t>Δ</a:t>
            </a:r>
            <a:r>
              <a:rPr strike="noStrike" u="none" b="0" cap="none" baseline="0" sz="1200" lang="en-US" i="1">
                <a:solidFill>
                  <a:srgbClr val="000000"/>
                </a:solidFill>
                <a:latin typeface="Times New Roman"/>
                <a:ea typeface="Times New Roman"/>
                <a:cs typeface="Times New Roman"/>
                <a:sym typeface="Times New Roman"/>
              </a:rPr>
              <a:t>S</a:t>
            </a:r>
            <a:r>
              <a:rPr strike="noStrike" u="none" b="0" cap="none" baseline="0" sz="1800" lang="en-US" i="0"/>
              <a:t> is the change in soil moisture storage.</a:t>
            </a:r>
          </a:p>
        </p:txBody>
      </p:sp>
      <p:sp>
        <p:nvSpPr>
          <p:cNvPr id="177" name="Shape 17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83" name="Shape 18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 name="Shape 188"/>
        <p:cNvGrpSpPr/>
        <p:nvPr/>
      </p:nvGrpSpPr>
      <p:grpSpPr>
        <a:xfrm>
          <a:off y="0" x="0"/>
          <a:ext cy="0" cx="0"/>
          <a:chOff y="0" x="0"/>
          <a:chExt cy="0" cx="0"/>
        </a:xfrm>
      </p:grpSpPr>
      <p:sp>
        <p:nvSpPr>
          <p:cNvPr id="189" name="Shape 18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90" name="Shape 190"/>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strike="noStrike" u="none" b="0" cap="none" baseline="0" sz="1800" lang="en-US" i="1"/>
              <a:t>potential growth</a:t>
            </a:r>
            <a:r>
              <a:rPr strike="noStrike" u="none" b="0" cap="none" baseline="0" sz="1800" lang="en-US" i="0"/>
              <a:t> of the vegetation under these conditions. The </a:t>
            </a:r>
            <a:r>
              <a:rPr strike="noStrike" u="none" b="0" cap="none" baseline="0" sz="1800" lang="en-US" i="1"/>
              <a:t>attainable growth</a:t>
            </a:r>
            <a:r>
              <a:rPr strike="noStrike" u="none" b="0" cap="none" baseline="0" sz="1800" lang="en-US" i="0"/>
              <a:t> then is the potential growth modulated by some limiting factors such as water or nutrient availabiliy. The </a:t>
            </a:r>
            <a:r>
              <a:rPr strike="noStrike" u="none" b="0" cap="none" baseline="0" sz="1800" lang="en-US" i="1"/>
              <a:t>actual</a:t>
            </a:r>
            <a:r>
              <a:rPr strike="noStrike" u="none" b="0" cap="none" baseline="0" sz="1800" lang="en-US" i="0"/>
              <a:t> growth then has some further modulation by pest, disease etc. or when considering carbon stocks perhaps other reducing factors such as grazing.</a:t>
            </a:r>
          </a:p>
        </p:txBody>
      </p:sp>
      <p:sp>
        <p:nvSpPr>
          <p:cNvPr id="191" name="Shape 191"/>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6" name="Shape 196"/>
        <p:cNvGrpSpPr/>
        <p:nvPr/>
      </p:nvGrpSpPr>
      <p:grpSpPr>
        <a:xfrm>
          <a:off y="0" x="0"/>
          <a:ext cy="0" cx="0"/>
          <a:chOff y="0" x="0"/>
          <a:chExt cy="0" cx="0"/>
        </a:xfrm>
      </p:grpSpPr>
      <p:sp>
        <p:nvSpPr>
          <p:cNvPr id="197" name="Shape 19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98" name="Shape 198"/>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The main state variable here is the </a:t>
            </a:r>
            <a:r>
              <a:rPr strike="noStrike" u="none" b="0" cap="none" baseline="0" sz="1800" lang="en-US" i="1"/>
              <a:t>pool</a:t>
            </a:r>
            <a:r>
              <a:rPr strike="noStrike" u="none" b="0" cap="none" baseline="0" sz="1800" lang="en-US" i="0"/>
              <a:t> of structural biomass, which is also represented as a set of pools in different plant organs (leaves, stems, roots and storage organs). The fundamental process within such a model then is the production of this pool of stuctural biomass and its allocation to organ pools. The other state variable here is the </a:t>
            </a:r>
            <a:r>
              <a:rPr strike="noStrike" u="none" b="0" cap="none" baseline="0" sz="1800" lang="en-US" i="1"/>
              <a:t>development stage</a:t>
            </a:r>
            <a:r>
              <a:rPr strike="noStrike" u="none" b="0" cap="none" baseline="0" sz="1800" lang="en-US" i="0"/>
              <a:t> which strongly affects the allocation rate from the ‘structural biomass’ pool to the different organs. It also impacts plant </a:t>
            </a:r>
            <a:r>
              <a:rPr strike="noStrike" u="none" b="0" cap="none" baseline="0" sz="1800" lang="en-US" i="1"/>
              <a:t>structure</a:t>
            </a:r>
            <a:r>
              <a:rPr strike="noStrike" u="none" b="0" cap="none" baseline="0" sz="1800" lang="en-US" i="0"/>
              <a:t> although this is not generally explicitly considered in such models.</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The biogeochemical </a:t>
            </a:r>
            <a:r>
              <a:rPr strike="noStrike" u="none" b="0" cap="none" baseline="0" sz="1800" lang="en-US" i="1"/>
              <a:t>processes</a:t>
            </a:r>
            <a:r>
              <a:rPr strike="noStrike" u="none" b="0" cap="none" baseline="0" sz="1800" lang="en-US" i="0"/>
              <a:t> represented here are photosynthesis, respiration (maintenance and growth) and the development rate which controls the ‘stage of development’ of the crop. Note that </a:t>
            </a:r>
            <a:r>
              <a:rPr strike="noStrike" u="none" b="0" cap="none" baseline="0" sz="1800" lang="en-US" i="1"/>
              <a:t>only</a:t>
            </a:r>
            <a:r>
              <a:rPr strike="noStrike" u="none" b="0" cap="none" baseline="0" sz="1800" lang="en-US" i="0"/>
              <a:t> states and processes directly involving the plant are considered in such a crop growth model (i.e. we do not consider what happens to/in the soil).</a:t>
            </a:r>
          </a:p>
          <a:p>
            <a:r>
              <a:t/>
            </a:r>
          </a:p>
          <a:p>
            <a:r>
              <a:t/>
            </a:r>
          </a:p>
        </p:txBody>
      </p:sp>
      <p:sp>
        <p:nvSpPr>
          <p:cNvPr id="199" name="Shape 19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05" name="Shape 20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0" name="Shape 210"/>
        <p:cNvGrpSpPr/>
        <p:nvPr/>
      </p:nvGrpSpPr>
      <p:grpSpPr>
        <a:xfrm>
          <a:off y="0" x="0"/>
          <a:ext cy="0" cx="0"/>
          <a:chOff y="0" x="0"/>
          <a:chExt cy="0" cx="0"/>
        </a:xfrm>
      </p:grpSpPr>
      <p:sp>
        <p:nvSpPr>
          <p:cNvPr id="211" name="Shape 21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12" name="Shape 21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essentials of the method are some semi-mechanistic model of stomatal conductance from the net leaf assimilation rate </a:t>
            </a:r>
            <a:r>
              <a:rPr strike="noStrike" u="none" b="0" cap="none" baseline="0" sz="1200" lang="en-US" i="1">
                <a:solidFill>
                  <a:srgbClr val="000000"/>
                </a:solidFill>
                <a:latin typeface="Times New Roman"/>
                <a:ea typeface="Times New Roman"/>
                <a:cs typeface="Times New Roman"/>
                <a:sym typeface="Times New Roman"/>
              </a:rPr>
              <a:t>An</a:t>
            </a:r>
            <a:r>
              <a:rPr strike="noStrike" u="none" b="0" cap="none" baseline="0" sz="1800" lang="en-US" i="0"/>
              <a:t> and the calculation of </a:t>
            </a:r>
            <a:r>
              <a:rPr strike="noStrike" u="none" b="0" cap="none" baseline="0" sz="1800" lang="en-US" i="1"/>
              <a:t>A_n</a:t>
            </a:r>
            <a:r>
              <a:rPr strike="noStrike" u="none" b="0" cap="none" baseline="0" sz="1800" lang="en-US" i="0"/>
              <a:t> a as the minimum of potential assimilation under different limitations with leaf respiration subtracted (deal with in detail below)</a:t>
            </a:r>
          </a:p>
        </p:txBody>
      </p:sp>
      <p:sp>
        <p:nvSpPr>
          <p:cNvPr id="213" name="Shape 21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7" name="Shape 217"/>
        <p:cNvGrpSpPr/>
        <p:nvPr/>
      </p:nvGrpSpPr>
      <p:grpSpPr>
        <a:xfrm>
          <a:off y="0" x="0"/>
          <a:ext cy="0" cx="0"/>
          <a:chOff y="0" x="0"/>
          <a:chExt cy="0" cx="0"/>
        </a:xfrm>
      </p:grpSpPr>
      <p:sp>
        <p:nvSpPr>
          <p:cNvPr id="218" name="Shape 21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19" name="Shape 21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4" name="Shape 94"/>
        <p:cNvGrpSpPr/>
        <p:nvPr/>
      </p:nvGrpSpPr>
      <p:grpSpPr>
        <a:xfrm>
          <a:off y="0" x="0"/>
          <a:ext cy="0" cx="0"/>
          <a:chOff y="0" x="0"/>
          <a:chExt cy="0" cx="0"/>
        </a:xfrm>
      </p:grpSpPr>
      <p:sp>
        <p:nvSpPr>
          <p:cNvPr id="95" name="Shape 9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96" name="Shape 9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3" name="Shape 223"/>
        <p:cNvGrpSpPr/>
        <p:nvPr/>
      </p:nvGrpSpPr>
      <p:grpSpPr>
        <a:xfrm>
          <a:off y="0" x="0"/>
          <a:ext cy="0" cx="0"/>
          <a:chOff y="0" x="0"/>
          <a:chExt cy="0" cx="0"/>
        </a:xfrm>
      </p:grpSpPr>
      <p:sp>
        <p:nvSpPr>
          <p:cNvPr id="224" name="Shape 22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25" name="Shape 22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9" name="Shape 229"/>
        <p:cNvGrpSpPr/>
        <p:nvPr/>
      </p:nvGrpSpPr>
      <p:grpSpPr>
        <a:xfrm>
          <a:off y="0" x="0"/>
          <a:ext cy="0" cx="0"/>
          <a:chOff y="0" x="0"/>
          <a:chExt cy="0" cx="0"/>
        </a:xfrm>
      </p:grpSpPr>
      <p:sp>
        <p:nvSpPr>
          <p:cNvPr id="230" name="Shape 23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31" name="Shape 231"/>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
        <p:nvSpPr>
          <p:cNvPr id="232" name="Shape 23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7" name="Shape 237"/>
        <p:cNvGrpSpPr/>
        <p:nvPr/>
      </p:nvGrpSpPr>
      <p:grpSpPr>
        <a:xfrm>
          <a:off y="0" x="0"/>
          <a:ext cy="0" cx="0"/>
          <a:chOff y="0" x="0"/>
          <a:chExt cy="0" cx="0"/>
        </a:xfrm>
      </p:grpSpPr>
      <p:sp>
        <p:nvSpPr>
          <p:cNvPr id="238" name="Shape 23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39" name="Shape 23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3" name="Shape 243"/>
        <p:cNvGrpSpPr/>
        <p:nvPr/>
      </p:nvGrpSpPr>
      <p:grpSpPr>
        <a:xfrm>
          <a:off y="0" x="0"/>
          <a:ext cy="0" cx="0"/>
          <a:chOff y="0" x="0"/>
          <a:chExt cy="0" cx="0"/>
        </a:xfrm>
      </p:grpSpPr>
      <p:sp>
        <p:nvSpPr>
          <p:cNvPr id="244" name="Shape 244"/>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45" name="Shape 24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9" name="Shape 249"/>
        <p:cNvGrpSpPr/>
        <p:nvPr/>
      </p:nvGrpSpPr>
      <p:grpSpPr>
        <a:xfrm>
          <a:off y="0" x="0"/>
          <a:ext cy="0" cx="0"/>
          <a:chOff y="0" x="0"/>
          <a:chExt cy="0" cx="0"/>
        </a:xfrm>
      </p:grpSpPr>
      <p:sp>
        <p:nvSpPr>
          <p:cNvPr id="250" name="Shape 25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51" name="Shape 25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5" name="Shape 255"/>
        <p:cNvGrpSpPr/>
        <p:nvPr/>
      </p:nvGrpSpPr>
      <p:grpSpPr>
        <a:xfrm>
          <a:off y="0" x="0"/>
          <a:ext cy="0" cx="0"/>
          <a:chOff y="0" x="0"/>
          <a:chExt cy="0" cx="0"/>
        </a:xfrm>
      </p:grpSpPr>
      <p:sp>
        <p:nvSpPr>
          <p:cNvPr id="256" name="Shape 25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57" name="Shape 25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Just mention the diff models &amp; go through some of the processes they include, mentioning where they are different … eg beers law etc</a:t>
            </a:r>
          </a:p>
        </p:txBody>
      </p:sp>
      <p:sp>
        <p:nvSpPr>
          <p:cNvPr id="258" name="Shape 25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2" name="Shape 262"/>
        <p:cNvGrpSpPr/>
        <p:nvPr/>
      </p:nvGrpSpPr>
      <p:grpSpPr>
        <a:xfrm>
          <a:off y="0" x="0"/>
          <a:ext cy="0" cx="0"/>
          <a:chOff y="0" x="0"/>
          <a:chExt cy="0" cx="0"/>
        </a:xfrm>
      </p:grpSpPr>
      <p:sp>
        <p:nvSpPr>
          <p:cNvPr id="263" name="Shape 26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64" name="Shape 26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Just mention the diff models &amp; go through some of the processes they include, mentioning where they are different</a:t>
            </a:r>
          </a:p>
          <a:p>
            <a:pPr>
              <a:buNone/>
            </a:pPr>
            <a:r>
              <a:rPr strike="noStrike" u="none" b="0" cap="none" baseline="0" sz="1800" lang="en-US" i="0"/>
              <a:t> eg few have N uptake models, different ways they have of partitioning the C</a:t>
            </a:r>
          </a:p>
        </p:txBody>
      </p:sp>
      <p:sp>
        <p:nvSpPr>
          <p:cNvPr id="265" name="Shape 26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0" name="Shape 270"/>
        <p:cNvGrpSpPr/>
        <p:nvPr/>
      </p:nvGrpSpPr>
      <p:grpSpPr>
        <a:xfrm>
          <a:off y="0" x="0"/>
          <a:ext cy="0" cx="0"/>
          <a:chOff y="0" x="0"/>
          <a:chExt cy="0" cx="0"/>
        </a:xfrm>
      </p:grpSpPr>
      <p:sp>
        <p:nvSpPr>
          <p:cNvPr id="271" name="Shape 27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72" name="Shape 27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Again, difft approaches applied</a:t>
            </a:r>
          </a:p>
        </p:txBody>
      </p:sp>
      <p:sp>
        <p:nvSpPr>
          <p:cNvPr id="273" name="Shape 27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7" name="Shape 277"/>
        <p:cNvGrpSpPr/>
        <p:nvPr/>
      </p:nvGrpSpPr>
      <p:grpSpPr>
        <a:xfrm>
          <a:off y="0" x="0"/>
          <a:ext cy="0" cx="0"/>
          <a:chOff y="0" x="0"/>
          <a:chExt cy="0" cx="0"/>
        </a:xfrm>
      </p:grpSpPr>
      <p:sp>
        <p:nvSpPr>
          <p:cNvPr id="278" name="Shape 27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279" name="Shape 27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3" name="Shape 283"/>
        <p:cNvGrpSpPr/>
        <p:nvPr/>
      </p:nvGrpSpPr>
      <p:grpSpPr>
        <a:xfrm>
          <a:off y="0" x="0"/>
          <a:ext cy="0" cx="0"/>
          <a:chOff y="0" x="0"/>
          <a:chExt cy="0" cx="0"/>
        </a:xfrm>
      </p:grpSpPr>
      <p:sp>
        <p:nvSpPr>
          <p:cNvPr id="284" name="Shape 28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85" name="Shape 285"/>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Could try to group by biome, but what are the physiological parameters of complex systems such as savannas? So biome forms one basis for PFTs</a:t>
            </a:r>
          </a:p>
        </p:txBody>
      </p:sp>
      <p:sp>
        <p:nvSpPr>
          <p:cNvPr id="286" name="Shape 286"/>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0" name="Shape 100"/>
        <p:cNvGrpSpPr/>
        <p:nvPr/>
      </p:nvGrpSpPr>
      <p:grpSpPr>
        <a:xfrm>
          <a:off y="0" x="0"/>
          <a:ext cy="0" cx="0"/>
          <a:chOff y="0" x="0"/>
          <a:chExt cy="0" cx="0"/>
        </a:xfrm>
      </p:grpSpPr>
      <p:sp>
        <p:nvSpPr>
          <p:cNvPr id="101" name="Shape 10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02" name="Shape 10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1" name="Shape 291"/>
        <p:cNvGrpSpPr/>
        <p:nvPr/>
      </p:nvGrpSpPr>
      <p:grpSpPr>
        <a:xfrm>
          <a:off y="0" x="0"/>
          <a:ext cy="0" cx="0"/>
          <a:chOff y="0" x="0"/>
          <a:chExt cy="0" cx="0"/>
        </a:xfrm>
      </p:grpSpPr>
      <p:sp>
        <p:nvSpPr>
          <p:cNvPr id="292" name="Shape 29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293" name="Shape 29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Box (1996) suggests the following requirements for PFTs. They should:</a:t>
            </a:r>
          </a:p>
          <a:p>
            <a:pPr>
              <a:buNone/>
            </a:pPr>
            <a:r>
              <a:rPr strike="noStrike" u="none" b="0" cap="none" baseline="0" sz="1800" lang="en-US" i="0"/>
              <a:t>represent the world’s most important plant types;</a:t>
            </a:r>
          </a:p>
          <a:p>
            <a:pPr>
              <a:buNone/>
            </a:pPr>
            <a:r>
              <a:rPr strike="noStrike" u="none" b="0" cap="none" baseline="0" sz="1800" lang="en-US" i="0"/>
              <a:t>characterize them through their functional behavior;</a:t>
            </a:r>
          </a:p>
          <a:p>
            <a:pPr>
              <a:buNone/>
            </a:pPr>
            <a:r>
              <a:rPr strike="noStrike" u="none" b="0" cap="none" baseline="0" sz="1800" lang="en-US" i="0"/>
              <a:t>and provide complete, geographically representative coverage of the world’s land areas</a:t>
            </a:r>
          </a:p>
          <a:p>
            <a:r>
              <a:t/>
            </a:r>
          </a:p>
        </p:txBody>
      </p:sp>
      <p:sp>
        <p:nvSpPr>
          <p:cNvPr id="294" name="Shape 29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9" name="Shape 299"/>
        <p:cNvGrpSpPr/>
        <p:nvPr/>
      </p:nvGrpSpPr>
      <p:grpSpPr>
        <a:xfrm>
          <a:off y="0" x="0"/>
          <a:ext cy="0" cx="0"/>
          <a:chOff y="0" x="0"/>
          <a:chExt cy="0" cx="0"/>
        </a:xfrm>
      </p:grpSpPr>
      <p:sp>
        <p:nvSpPr>
          <p:cNvPr id="300" name="Shape 30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01" name="Shape 30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07" name="Shape 30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1" name="Shape 311"/>
        <p:cNvGrpSpPr/>
        <p:nvPr/>
      </p:nvGrpSpPr>
      <p:grpSpPr>
        <a:xfrm>
          <a:off y="0" x="0"/>
          <a:ext cy="0" cx="0"/>
          <a:chOff y="0" x="0"/>
          <a:chExt cy="0" cx="0"/>
        </a:xfrm>
      </p:grpSpPr>
      <p:sp>
        <p:nvSpPr>
          <p:cNvPr id="312" name="Shape 31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13" name="Shape 313"/>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Specific leaf area (SLA) and other terms from TRY traits database: Now have distributions of these traits over large number of samples</a:t>
            </a:r>
          </a:p>
        </p:txBody>
      </p:sp>
      <p:sp>
        <p:nvSpPr>
          <p:cNvPr id="314" name="Shape 314"/>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0" name="Shape 320"/>
        <p:cNvGrpSpPr/>
        <p:nvPr/>
      </p:nvGrpSpPr>
      <p:grpSpPr>
        <a:xfrm>
          <a:off y="0" x="0"/>
          <a:ext cy="0" cx="0"/>
          <a:chOff y="0" x="0"/>
          <a:chExt cy="0" cx="0"/>
        </a:xfrm>
      </p:grpSpPr>
      <p:sp>
        <p:nvSpPr>
          <p:cNvPr id="321" name="Shape 32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22" name="Shape 32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here, we can see that for example for specific leaf area (SLA, one-sided leaf area per leaf dry mass) about 40% of the variation in SLA that exists in the database occurs between PFTs, also the variation in the mean between PFTs is similar to the within PFT variation for this trait.</a:t>
            </a:r>
          </a:p>
          <a:p>
            <a:r>
              <a:t/>
            </a:r>
          </a:p>
        </p:txBody>
      </p:sp>
      <p:sp>
        <p:nvSpPr>
          <p:cNvPr id="323" name="Shape 32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7" name="Shape 327"/>
        <p:cNvGrpSpPr/>
        <p:nvPr/>
      </p:nvGrpSpPr>
      <p:grpSpPr>
        <a:xfrm>
          <a:off y="0" x="0"/>
          <a:ext cy="0" cx="0"/>
          <a:chOff y="0" x="0"/>
          <a:chExt cy="0" cx="0"/>
        </a:xfrm>
      </p:grpSpPr>
      <p:sp>
        <p:nvSpPr>
          <p:cNvPr id="328" name="Shape 32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29" name="Shape 32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The figure above shows frequency distributions of SLA for different PFTs. For some (e.g. needle leaf deciduous) the distribution is quite narrow (but a relative small sample number here) but for most, it is wide. Interestingly, the figure also shows the values of SLA used in different global vegetation models (in red) showing the very wide range of values assumed across different models.</a:t>
            </a:r>
          </a:p>
          <a:p>
            <a:r>
              <a:t/>
            </a:r>
          </a:p>
        </p:txBody>
      </p:sp>
      <p:sp>
        <p:nvSpPr>
          <p:cNvPr id="330" name="Shape 33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4" name="Shape 334"/>
        <p:cNvGrpSpPr/>
        <p:nvPr/>
      </p:nvGrpSpPr>
      <p:grpSpPr>
        <a:xfrm>
          <a:off y="0" x="0"/>
          <a:ext cy="0" cx="0"/>
          <a:chOff y="0" x="0"/>
          <a:chExt cy="0" cx="0"/>
        </a:xfrm>
      </p:grpSpPr>
      <p:sp>
        <p:nvSpPr>
          <p:cNvPr id="335" name="Shape 33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36" name="Shape 33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43" name="Shape 34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7" name="Shape 347"/>
        <p:cNvGrpSpPr/>
        <p:nvPr/>
      </p:nvGrpSpPr>
      <p:grpSpPr>
        <a:xfrm>
          <a:off y="0" x="0"/>
          <a:ext cy="0" cx="0"/>
          <a:chOff y="0" x="0"/>
          <a:chExt cy="0" cx="0"/>
        </a:xfrm>
      </p:grpSpPr>
      <p:sp>
        <p:nvSpPr>
          <p:cNvPr id="348" name="Shape 34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49" name="Shape 34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4" name="Shape 354"/>
        <p:cNvGrpSpPr/>
        <p:nvPr/>
      </p:nvGrpSpPr>
      <p:grpSpPr>
        <a:xfrm>
          <a:off y="0" x="0"/>
          <a:ext cy="0" cx="0"/>
          <a:chOff y="0" x="0"/>
          <a:chExt cy="0" cx="0"/>
        </a:xfrm>
      </p:grpSpPr>
      <p:sp>
        <p:nvSpPr>
          <p:cNvPr id="355" name="Shape 35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56" name="Shape 35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But year on year responses quite different between models …We see, for example significant scatter on the year to year responses of the models when considering the land-atmospherie carbon exchange, particularly for ENSO years, although the general trends are similar (hence the level of agreement noted above for decadal or longer integrals).</a:t>
            </a:r>
          </a:p>
          <a:p>
            <a:r>
              <a:t/>
            </a:r>
          </a:p>
        </p:txBody>
      </p:sp>
      <p:sp>
        <p:nvSpPr>
          <p:cNvPr id="357" name="Shape 35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108" name="Shape 10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1" name="Shape 361"/>
        <p:cNvGrpSpPr/>
        <p:nvPr/>
      </p:nvGrpSpPr>
      <p:grpSpPr>
        <a:xfrm>
          <a:off y="0" x="0"/>
          <a:ext cy="0" cx="0"/>
          <a:chOff y="0" x="0"/>
          <a:chExt cy="0" cx="0"/>
        </a:xfrm>
      </p:grpSpPr>
      <p:sp>
        <p:nvSpPr>
          <p:cNvPr id="362" name="Shape 36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63" name="Shape 36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7" name="Shape 367"/>
        <p:cNvGrpSpPr/>
        <p:nvPr/>
      </p:nvGrpSpPr>
      <p:grpSpPr>
        <a:xfrm>
          <a:off y="0" x="0"/>
          <a:ext cy="0" cx="0"/>
          <a:chOff y="0" x="0"/>
          <a:chExt cy="0" cx="0"/>
        </a:xfrm>
      </p:grpSpPr>
      <p:sp>
        <p:nvSpPr>
          <p:cNvPr id="368" name="Shape 368"/>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69" name="Shape 369"/>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5" name="Shape 375"/>
        <p:cNvGrpSpPr/>
        <p:nvPr/>
      </p:nvGrpSpPr>
      <p:grpSpPr>
        <a:xfrm>
          <a:off y="0" x="0"/>
          <a:ext cy="0" cx="0"/>
          <a:chOff y="0" x="0"/>
          <a:chExt cy="0" cx="0"/>
        </a:xfrm>
      </p:grpSpPr>
      <p:sp>
        <p:nvSpPr>
          <p:cNvPr id="376" name="Shape 37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77" name="Shape 377"/>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200" lang="en-US" i="1">
                <a:solidFill>
                  <a:srgbClr val="000000"/>
                </a:solidFill>
                <a:latin typeface="Times New Roman"/>
                <a:ea typeface="Times New Roman"/>
                <a:cs typeface="Times New Roman"/>
                <a:sym typeface="Times New Roman"/>
              </a:rPr>
              <a:t>GPP</a:t>
            </a:r>
            <a:r>
              <a:rPr strike="noStrike" u="none" b="0" cap="none" baseline="0" sz="1800" lang="en-US" i="0"/>
              <a:t> is the Gross Primary Productivity (</a:t>
            </a:r>
            <a:r>
              <a:rPr strike="noStrike" u="none" b="0" cap="none" baseline="0" sz="1200" lang="en-US" i="1">
                <a:solidFill>
                  <a:srgbClr val="000000"/>
                </a:solidFill>
                <a:latin typeface="Times New Roman"/>
                <a:ea typeface="Times New Roman"/>
                <a:cs typeface="Times New Roman"/>
                <a:sym typeface="Times New Roman"/>
              </a:rPr>
              <a:t>gCm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ϵ</a:t>
            </a:r>
            <a:r>
              <a:rPr strike="noStrike" u="none" b="0" cap="none" baseline="0" sz="1800" lang="en-US" i="0"/>
              <a:t> is the ‘light use efficiency’ (LUE) (g dry matter per MJ PAR), </a:t>
            </a:r>
            <a:r>
              <a:rPr strike="noStrike" u="none" b="0" cap="none" baseline="0" sz="1200" lang="en-US" i="1">
                <a:solidFill>
                  <a:srgbClr val="000000"/>
                </a:solidFill>
                <a:latin typeface="Times New Roman"/>
                <a:ea typeface="Times New Roman"/>
                <a:cs typeface="Times New Roman"/>
                <a:sym typeface="Times New Roman"/>
              </a:rPr>
              <a:t>Cdrm</a:t>
            </a:r>
            <a:r>
              <a:rPr strike="noStrike" u="none" b="0" cap="none" baseline="0" sz="1800" lang="en-US" i="0"/>
              <a:t> is the carbon content of dry matter (0.45 </a:t>
            </a:r>
            <a:r>
              <a:rPr strike="noStrike" u="none" b="0" cap="none" baseline="0" sz="1200" lang="en-US" i="1">
                <a:solidFill>
                  <a:srgbClr val="000000"/>
                </a:solidFill>
                <a:latin typeface="Times New Roman"/>
                <a:ea typeface="Times New Roman"/>
                <a:cs typeface="Times New Roman"/>
                <a:sym typeface="Times New Roman"/>
              </a:rPr>
              <a:t>gCg</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fPAR</a:t>
            </a:r>
            <a:r>
              <a:rPr strike="noStrike" u="none" b="0" cap="none" baseline="0" sz="1800" lang="en-US" i="0"/>
              <a:t> is the fraction of PAR absorbed by the canopy (also known as fAPAR), and </a:t>
            </a:r>
            <a:r>
              <a:rPr strike="noStrike" u="none" b="0" cap="none" baseline="0" sz="1200" lang="en-US" i="1">
                <a:solidFill>
                  <a:srgbClr val="000000"/>
                </a:solidFill>
                <a:latin typeface="Times New Roman"/>
                <a:ea typeface="Times New Roman"/>
                <a:cs typeface="Times New Roman"/>
                <a:sym typeface="Times New Roman"/>
              </a:rPr>
              <a:t>PAR</a:t>
            </a:r>
            <a:r>
              <a:rPr strike="noStrike" u="none" b="0" cap="none" baseline="0" sz="1800" lang="en-US" i="0"/>
              <a:t> is Photosynthetically Active Radiation (</a:t>
            </a:r>
            <a:r>
              <a:rPr strike="noStrike" u="none" b="0" cap="none" baseline="0" sz="1200" lang="en-US" i="1">
                <a:solidFill>
                  <a:srgbClr val="000000"/>
                </a:solidFill>
                <a:latin typeface="Times New Roman"/>
                <a:ea typeface="Times New Roman"/>
                <a:cs typeface="Times New Roman"/>
                <a:sym typeface="Times New Roman"/>
              </a:rPr>
              <a:t>MJm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800" lang="en-US" i="0"/>
              <a:t>) or the downwelling shortwave radiation multipled by the the PAR fraction of direct and diffuse illumination taken together. </a:t>
            </a:r>
            <a:r>
              <a:rPr strike="noStrike" u="none" b="0" cap="none" baseline="0" sz="1200" lang="en-US" i="1">
                <a:solidFill>
                  <a:srgbClr val="000000"/>
                </a:solidFill>
                <a:latin typeface="Times New Roman"/>
                <a:ea typeface="Times New Roman"/>
                <a:cs typeface="Times New Roman"/>
                <a:sym typeface="Times New Roman"/>
              </a:rPr>
              <a:t>NPP</a:t>
            </a:r>
            <a:r>
              <a:rPr strike="noStrike" u="none" b="0" cap="none" baseline="0" sz="1800" lang="en-US" i="0"/>
              <a:t> is the Net Primary Productivity (</a:t>
            </a:r>
            <a:r>
              <a:rPr strike="noStrike" u="none" b="0" cap="none" baseline="0" sz="1200" lang="en-US" i="1">
                <a:solidFill>
                  <a:srgbClr val="000000"/>
                </a:solidFill>
                <a:latin typeface="Times New Roman"/>
                <a:ea typeface="Times New Roman"/>
                <a:cs typeface="Times New Roman"/>
                <a:sym typeface="Times New Roman"/>
              </a:rPr>
              <a:t>gCm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Ra</a:t>
            </a:r>
            <a:r>
              <a:rPr strike="noStrike" u="none" b="0" cap="none" baseline="0" sz="1800" lang="en-US" i="0"/>
              <a:t> is the autotrophic respiration (</a:t>
            </a:r>
            <a:r>
              <a:rPr strike="noStrike" u="none" b="0" cap="none" baseline="0" sz="1200" lang="en-US" i="1">
                <a:solidFill>
                  <a:srgbClr val="000000"/>
                </a:solidFill>
                <a:latin typeface="Times New Roman"/>
                <a:ea typeface="Times New Roman"/>
                <a:cs typeface="Times New Roman"/>
                <a:sym typeface="Times New Roman"/>
              </a:rPr>
              <a:t>gCm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800" lang="en-US" i="0"/>
              <a:t>).</a:t>
            </a:r>
          </a:p>
        </p:txBody>
      </p:sp>
      <p:sp>
        <p:nvSpPr>
          <p:cNvPr id="378" name="Shape 378"/>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2" name="Shape 382"/>
        <p:cNvGrpSpPr/>
        <p:nvPr/>
      </p:nvGrpSpPr>
      <p:grpSpPr>
        <a:xfrm>
          <a:off y="0" x="0"/>
          <a:ext cy="0" cx="0"/>
          <a:chOff y="0" x="0"/>
          <a:chExt cy="0" cx="0"/>
        </a:xfrm>
      </p:grpSpPr>
      <p:sp>
        <p:nvSpPr>
          <p:cNvPr id="383" name="Shape 38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84" name="Shape 38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9" name="Shape 389"/>
        <p:cNvGrpSpPr/>
        <p:nvPr/>
      </p:nvGrpSpPr>
      <p:grpSpPr>
        <a:xfrm>
          <a:off y="0" x="0"/>
          <a:ext cy="0" cx="0"/>
          <a:chOff y="0" x="0"/>
          <a:chExt cy="0" cx="0"/>
        </a:xfrm>
      </p:grpSpPr>
      <p:sp>
        <p:nvSpPr>
          <p:cNvPr id="390" name="Shape 39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391" name="Shape 39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NB read see McCallum et al for review</a:t>
            </a:r>
          </a:p>
        </p:txBody>
      </p:sp>
      <p:sp>
        <p:nvSpPr>
          <p:cNvPr id="392" name="Shape 39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6" name="Shape 396"/>
        <p:cNvGrpSpPr/>
        <p:nvPr/>
      </p:nvGrpSpPr>
      <p:grpSpPr>
        <a:xfrm>
          <a:off y="0" x="0"/>
          <a:ext cy="0" cx="0"/>
          <a:chOff y="0" x="0"/>
          <a:chExt cy="0" cx="0"/>
        </a:xfrm>
      </p:grpSpPr>
      <p:sp>
        <p:nvSpPr>
          <p:cNvPr id="397" name="Shape 39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398" name="Shape 39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2" name="Shape 402"/>
        <p:cNvGrpSpPr/>
        <p:nvPr/>
      </p:nvGrpSpPr>
      <p:grpSpPr>
        <a:xfrm>
          <a:off y="0" x="0"/>
          <a:ext cy="0" cx="0"/>
          <a:chOff y="0" x="0"/>
          <a:chExt cy="0" cx="0"/>
        </a:xfrm>
      </p:grpSpPr>
      <p:sp>
        <p:nvSpPr>
          <p:cNvPr id="403" name="Shape 40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04" name="Shape 40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9" name="Shape 409"/>
        <p:cNvGrpSpPr/>
        <p:nvPr/>
      </p:nvGrpSpPr>
      <p:grpSpPr>
        <a:xfrm>
          <a:off y="0" x="0"/>
          <a:ext cy="0" cx="0"/>
          <a:chOff y="0" x="0"/>
          <a:chExt cy="0" cx="0"/>
        </a:xfrm>
      </p:grpSpPr>
      <p:sp>
        <p:nvSpPr>
          <p:cNvPr id="410" name="Shape 41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11" name="Shape 41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6" name="Shape 416"/>
        <p:cNvGrpSpPr/>
        <p:nvPr/>
      </p:nvGrpSpPr>
      <p:grpSpPr>
        <a:xfrm>
          <a:off y="0" x="0"/>
          <a:ext cy="0" cx="0"/>
          <a:chOff y="0" x="0"/>
          <a:chExt cy="0" cx="0"/>
        </a:xfrm>
      </p:grpSpPr>
      <p:sp>
        <p:nvSpPr>
          <p:cNvPr id="417" name="Shape 41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18" name="Shape 41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4" name="Shape 424"/>
        <p:cNvGrpSpPr/>
        <p:nvPr/>
      </p:nvGrpSpPr>
      <p:grpSpPr>
        <a:xfrm>
          <a:off y="0" x="0"/>
          <a:ext cy="0" cx="0"/>
          <a:chOff y="0" x="0"/>
          <a:chExt cy="0" cx="0"/>
        </a:xfrm>
      </p:grpSpPr>
      <p:sp>
        <p:nvSpPr>
          <p:cNvPr id="425" name="Shape 425"/>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26" name="Shape 426"/>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These results are claimed to be ‘relatively good’ considering this is a relatively poorly understood variable,and one thing the study highlights is degree of our current uncertainty of this quantity. Within this range of spread then, the PEMs performed no more poorly than other models and PEMs should be considered a viable semi-independent approach for NPP monitoring.</a:t>
            </a:r>
          </a:p>
          <a:p>
            <a:r>
              <a:t/>
            </a:r>
          </a:p>
        </p:txBody>
      </p:sp>
      <p:sp>
        <p:nvSpPr>
          <p:cNvPr id="427" name="Shape 427"/>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14" name="Shape 11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In the above figure, showing global averages of components of the energy balance, the solar radiation is represented as 100 units. Around 31 units are exchanged as sensible and latent heat fluxes (</a:t>
            </a:r>
            <a:r>
              <a:rPr strike="noStrike" u="none" b="0" cap="none" baseline="0" sz="1200" lang="en-US" i="1">
                <a:solidFill>
                  <a:srgbClr val="000000"/>
                </a:solidFill>
                <a:latin typeface="Times New Roman"/>
                <a:ea typeface="Times New Roman"/>
                <a:cs typeface="Times New Roman"/>
                <a:sym typeface="Times New Roman"/>
              </a:rPr>
              <a:t>H</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λE</a:t>
            </a:r>
            <a:r>
              <a:rPr strike="noStrike" u="none" b="0" cap="none" baseline="0" sz="1800" lang="en-US" i="0"/>
              <a:t> respectively), but the properties of the land surface significantly affect the way these fluxes are partitioned. The land surface also acts to </a:t>
            </a:r>
            <a:r>
              <a:rPr strike="noStrike" u="none" b="0" cap="none" baseline="0" sz="1800" lang="en-US" i="1"/>
              <a:t>store</a:t>
            </a:r>
            <a:r>
              <a:rPr strike="noStrike" u="none" b="0" cap="none" baseline="0" sz="1800" lang="en-US" i="0"/>
              <a:t> energy on various timescales (diurnal, seasonal, and longer).</a:t>
            </a:r>
          </a:p>
        </p:txBody>
      </p:sp>
      <p:sp>
        <p:nvSpPr>
          <p:cNvPr id="115" name="Shape 11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1" name="Shape 431"/>
        <p:cNvGrpSpPr/>
        <p:nvPr/>
      </p:nvGrpSpPr>
      <p:grpSpPr>
        <a:xfrm>
          <a:off y="0" x="0"/>
          <a:ext cy="0" cx="0"/>
          <a:chOff y="0" x="0"/>
          <a:chExt cy="0" cx="0"/>
        </a:xfrm>
      </p:grpSpPr>
      <p:sp>
        <p:nvSpPr>
          <p:cNvPr id="432" name="Shape 43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33" name="Shape 43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8" name="Shape 438"/>
        <p:cNvGrpSpPr/>
        <p:nvPr/>
      </p:nvGrpSpPr>
      <p:grpSpPr>
        <a:xfrm>
          <a:off y="0" x="0"/>
          <a:ext cy="0" cx="0"/>
          <a:chOff y="0" x="0"/>
          <a:chExt cy="0" cx="0"/>
        </a:xfrm>
      </p:grpSpPr>
      <p:sp>
        <p:nvSpPr>
          <p:cNvPr id="439" name="Shape 43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40" name="Shape 44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4" name="Shape 444"/>
        <p:cNvGrpSpPr/>
        <p:nvPr/>
      </p:nvGrpSpPr>
      <p:grpSpPr>
        <a:xfrm>
          <a:off y="0" x="0"/>
          <a:ext cy="0" cx="0"/>
          <a:chOff y="0" x="0"/>
          <a:chExt cy="0" cx="0"/>
        </a:xfrm>
      </p:grpSpPr>
      <p:sp>
        <p:nvSpPr>
          <p:cNvPr id="445" name="Shape 44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46" name="Shape 44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0" name="Shape 450"/>
        <p:cNvGrpSpPr/>
        <p:nvPr/>
      </p:nvGrpSpPr>
      <p:grpSpPr>
        <a:xfrm>
          <a:off y="0" x="0"/>
          <a:ext cy="0" cx="0"/>
          <a:chOff y="0" x="0"/>
          <a:chExt cy="0" cx="0"/>
        </a:xfrm>
      </p:grpSpPr>
      <p:sp>
        <p:nvSpPr>
          <p:cNvPr id="451" name="Shape 45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52" name="Shape 45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Photoperiod: proportion of day to night</a:t>
            </a:r>
          </a:p>
        </p:txBody>
      </p:sp>
      <p:sp>
        <p:nvSpPr>
          <p:cNvPr id="453" name="Shape 45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9" name="Shape 459"/>
        <p:cNvGrpSpPr/>
        <p:nvPr/>
      </p:nvGrpSpPr>
      <p:grpSpPr>
        <a:xfrm>
          <a:off y="0" x="0"/>
          <a:ext cy="0" cx="0"/>
          <a:chOff y="0" x="0"/>
          <a:chExt cy="0" cx="0"/>
        </a:xfrm>
      </p:grpSpPr>
      <p:sp>
        <p:nvSpPr>
          <p:cNvPr id="460" name="Shape 46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61" name="Shape 46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9" name="Shape 469"/>
        <p:cNvGrpSpPr/>
        <p:nvPr/>
      </p:nvGrpSpPr>
      <p:grpSpPr>
        <a:xfrm>
          <a:off y="0" x="0"/>
          <a:ext cy="0" cx="0"/>
          <a:chOff y="0" x="0"/>
          <a:chExt cy="0" cx="0"/>
        </a:xfrm>
      </p:grpSpPr>
      <p:sp>
        <p:nvSpPr>
          <p:cNvPr id="470" name="Shape 47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71" name="Shape 47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0"/>
              <a:t>Burrows et al. 2011 analysed global temperature trends over the period 1960-2009 and have noted the following patterns of advance in Spring temperatures and delay in autumn temperatures.</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“Seasonal shift (days/decade) is the change in timing of monthly temperatures, shown for April (top), representing Northern Hemisphere spring and Southern Hemisphere fall and October (bottom): positive where timing advances, negative where timing is delayed. Cross-hatching shows areas with small seasonal temperature change (&lt;0.2 C/month), where seasonal shifts may be large.” </a:t>
            </a:r>
            <a:r>
              <a:rPr strike="noStrike" u="none" b="1" cap="none" baseline="0" sz="1800" lang="en-US" i="0"/>
              <a:t>Source</a:t>
            </a:r>
            <a:r>
              <a:rPr strike="noStrike" u="none" b="0" cap="none" baseline="0" sz="1800" lang="en-US" i="0"/>
              <a:t>: Burrows et al. 2011</a:t>
            </a:r>
          </a:p>
          <a:p>
            <a:r>
              <a:t/>
            </a:r>
          </a:p>
          <a:p>
            <a:r>
              <a:t/>
            </a:r>
          </a:p>
        </p:txBody>
      </p:sp>
      <p:sp>
        <p:nvSpPr>
          <p:cNvPr id="472" name="Shape 47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79" name="Shape 47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Plant responses to such climatic variables means that phenology is likely to change under climate change, and there is already much evidence for this.</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Our evidence for phenological changes comes from a combination of ground observations of this sort, flux towers, and satellite observations.</a:t>
            </a:r>
          </a:p>
          <a:p>
            <a:pPr algn="l" rtl="0" lvl="0" marR="0" indent="0" marL="0">
              <a:lnSpc>
                <a:spcPct val="100000"/>
              </a:lnSpc>
              <a:spcBef>
                <a:spcPts val="540"/>
              </a:spcBef>
              <a:spcAft>
                <a:spcPts val="0"/>
              </a:spcAft>
              <a:buClr>
                <a:srgbClr val="000000"/>
              </a:buClr>
              <a:buSzPct val="25000"/>
              <a:buFont typeface="Arial"/>
              <a:buNone/>
            </a:pPr>
            <a:r>
              <a:rPr strike="noStrike" u="none" b="0" cap="none" baseline="0" sz="1800" lang="en-US" i="0"/>
              <a:t>Until relatively recently there has been little work linking these two sources of information, partly due to a spatial paucity of ground data until recent years and partly because of complexities in matching the scales of the observations (Liang et al., 2011; Studer et al., 2007; White et al., 2009).</a:t>
            </a:r>
          </a:p>
          <a:p>
            <a:r>
              <a:t/>
            </a:r>
          </a:p>
          <a:p>
            <a:r>
              <a:t/>
            </a:r>
          </a:p>
        </p:txBody>
      </p:sp>
      <p:sp>
        <p:nvSpPr>
          <p:cNvPr id="480" name="Shape 48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6" name="Shape 486"/>
        <p:cNvGrpSpPr/>
        <p:nvPr/>
      </p:nvGrpSpPr>
      <p:grpSpPr>
        <a:xfrm>
          <a:off y="0" x="0"/>
          <a:ext cy="0" cx="0"/>
          <a:chOff y="0" x="0"/>
          <a:chExt cy="0" cx="0"/>
        </a:xfrm>
      </p:grpSpPr>
      <p:sp>
        <p:nvSpPr>
          <p:cNvPr id="487" name="Shape 48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488" name="Shape 488"/>
          <p:cNvSpPr txBox="1"/>
          <p:nvPr>
            <p:ph idx="1" type="body"/>
          </p:nvPr>
        </p:nvSpPr>
        <p:spPr>
          <a:xfrm>
            <a:off y="5078412" x="755650"/>
            <a:ext cy="4810124" cx="6046787"/>
          </a:xfrm>
          <a:prstGeom prst="rect">
            <a:avLst/>
          </a:prstGeom>
          <a:noFill/>
          <a:ln>
            <a:noFill/>
          </a:ln>
        </p:spPr>
        <p:txBody>
          <a:bodyPr bIns="0" rIns="0" lIns="0" tIns="0" anchor="t" anchorCtr="0">
            <a:noAutofit/>
          </a:bodyPr>
          <a:lstStyle/>
          <a:p/>
        </p:txBody>
      </p:sp>
      <p:sp>
        <p:nvSpPr>
          <p:cNvPr id="489" name="Shape 489"/>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4" name="Shape 494"/>
        <p:cNvGrpSpPr/>
        <p:nvPr/>
      </p:nvGrpSpPr>
      <p:grpSpPr>
        <a:xfrm>
          <a:off y="0" x="0"/>
          <a:ext cy="0" cx="0"/>
          <a:chOff y="0" x="0"/>
          <a:chExt cy="0" cx="0"/>
        </a:xfrm>
      </p:grpSpPr>
      <p:sp>
        <p:nvSpPr>
          <p:cNvPr id="495" name="Shape 49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496" name="Shape 49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1" name="Shape 501"/>
        <p:cNvGrpSpPr/>
        <p:nvPr/>
      </p:nvGrpSpPr>
      <p:grpSpPr>
        <a:xfrm>
          <a:off y="0" x="0"/>
          <a:ext cy="0" cx="0"/>
          <a:chOff y="0" x="0"/>
          <a:chExt cy="0" cx="0"/>
        </a:xfrm>
      </p:grpSpPr>
      <p:sp>
        <p:nvSpPr>
          <p:cNvPr id="502" name="Shape 50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03" name="Shape 50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21" name="Shape 12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The net radiation </a:t>
            </a:r>
            <a:r>
              <a:rPr strike="noStrike" u="none" b="0" cap="none" baseline="0" sz="1200" lang="en-US" i="1">
                <a:solidFill>
                  <a:srgbClr val="000000"/>
                </a:solidFill>
                <a:latin typeface="Times New Roman"/>
                <a:ea typeface="Times New Roman"/>
                <a:cs typeface="Times New Roman"/>
                <a:sym typeface="Times New Roman"/>
              </a:rPr>
              <a:t>Rn</a:t>
            </a:r>
            <a:r>
              <a:rPr strike="noStrike" u="none" b="0" cap="none" baseline="0" sz="1800" lang="en-US" i="0"/>
              <a:t> must be balanced by </a:t>
            </a:r>
            <a:r>
              <a:rPr strike="noStrike" u="none" b="0" cap="none" baseline="0" sz="1200" lang="en-US" i="1">
                <a:solidFill>
                  <a:srgbClr val="000000"/>
                </a:solidFill>
                <a:latin typeface="Times New Roman"/>
                <a:ea typeface="Times New Roman"/>
                <a:cs typeface="Times New Roman"/>
                <a:sym typeface="Times New Roman"/>
              </a:rPr>
              <a:t>H</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λE</a:t>
            </a:r>
            <a:r>
              <a:rPr strike="noStrike" u="none" b="0" cap="none" baseline="0" sz="1800" lang="en-US" i="0"/>
              <a:t> and by the soil flux </a:t>
            </a:r>
            <a:r>
              <a:rPr strike="noStrike" u="none" b="0" cap="none" baseline="0" sz="1200" lang="en-US" i="1">
                <a:solidFill>
                  <a:srgbClr val="000000"/>
                </a:solidFill>
                <a:latin typeface="Times New Roman"/>
                <a:ea typeface="Times New Roman"/>
                <a:cs typeface="Times New Roman"/>
                <a:sym typeface="Times New Roman"/>
              </a:rPr>
              <a:t>G</a:t>
            </a:r>
            <a:r>
              <a:rPr strike="noStrike" u="none" b="0" cap="none" baseline="0" sz="1800" lang="en-US" i="0"/>
              <a:t> and the chemical energy flux </a:t>
            </a:r>
            <a:r>
              <a:rPr strike="noStrike" u="none" b="0" cap="none" baseline="0" sz="1200" lang="en-US" i="1">
                <a:solidFill>
                  <a:srgbClr val="000000"/>
                </a:solidFill>
                <a:latin typeface="Times New Roman"/>
                <a:ea typeface="Times New Roman"/>
                <a:cs typeface="Times New Roman"/>
                <a:sym typeface="Times New Roman"/>
              </a:rPr>
              <a:t>F</a:t>
            </a:r>
            <a:r>
              <a:rPr strike="noStrike" u="none" b="0" cap="none" baseline="0" sz="1800" lang="en-US" i="0"/>
              <a:t> stored in photosynthesis:</a:t>
            </a:r>
          </a:p>
        </p:txBody>
      </p:sp>
      <p:sp>
        <p:nvSpPr>
          <p:cNvPr id="122" name="Shape 12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9" name="Shape 509"/>
        <p:cNvGrpSpPr/>
        <p:nvPr/>
      </p:nvGrpSpPr>
      <p:grpSpPr>
        <a:xfrm>
          <a:off y="0" x="0"/>
          <a:ext cy="0" cx="0"/>
          <a:chOff y="0" x="0"/>
          <a:chExt cy="0" cx="0"/>
        </a:xfrm>
      </p:grpSpPr>
      <p:sp>
        <p:nvSpPr>
          <p:cNvPr id="510" name="Shape 51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11" name="Shape 51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6" name="Shape 516"/>
        <p:cNvGrpSpPr/>
        <p:nvPr/>
      </p:nvGrpSpPr>
      <p:grpSpPr>
        <a:xfrm>
          <a:off y="0" x="0"/>
          <a:ext cy="0" cx="0"/>
          <a:chOff y="0" x="0"/>
          <a:chExt cy="0" cx="0"/>
        </a:xfrm>
      </p:grpSpPr>
      <p:sp>
        <p:nvSpPr>
          <p:cNvPr id="517" name="Shape 51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18" name="Shape 51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2" name="Shape 522"/>
        <p:cNvGrpSpPr/>
        <p:nvPr/>
      </p:nvGrpSpPr>
      <p:grpSpPr>
        <a:xfrm>
          <a:off y="0" x="0"/>
          <a:ext cy="0" cx="0"/>
          <a:chOff y="0" x="0"/>
          <a:chExt cy="0" cx="0"/>
        </a:xfrm>
      </p:grpSpPr>
      <p:sp>
        <p:nvSpPr>
          <p:cNvPr id="523" name="Shape 52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24" name="Shape 52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e.G sobrino et al 2011 double logistic function of the same form for mapping changes in spring date timing trends for global vegetation from avhrr</a:t>
            </a:r>
          </a:p>
        </p:txBody>
      </p:sp>
      <p:sp>
        <p:nvSpPr>
          <p:cNvPr id="525" name="Shape 52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9" name="Shape 529"/>
        <p:cNvGrpSpPr/>
        <p:nvPr/>
      </p:nvGrpSpPr>
      <p:grpSpPr>
        <a:xfrm>
          <a:off y="0" x="0"/>
          <a:ext cy="0" cx="0"/>
          <a:chOff y="0" x="0"/>
          <a:chExt cy="0" cx="0"/>
        </a:xfrm>
      </p:grpSpPr>
      <p:sp>
        <p:nvSpPr>
          <p:cNvPr id="530" name="Shape 530"/>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31" name="Shape 53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5" name="Shape 535"/>
        <p:cNvGrpSpPr/>
        <p:nvPr/>
      </p:nvGrpSpPr>
      <p:grpSpPr>
        <a:xfrm>
          <a:off y="0" x="0"/>
          <a:ext cy="0" cx="0"/>
          <a:chOff y="0" x="0"/>
          <a:chExt cy="0" cx="0"/>
        </a:xfrm>
      </p:grpSpPr>
      <p:sp>
        <p:nvSpPr>
          <p:cNvPr id="536" name="Shape 536"/>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37" name="Shape 537"/>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2" name="Shape 542"/>
        <p:cNvGrpSpPr/>
        <p:nvPr/>
      </p:nvGrpSpPr>
      <p:grpSpPr>
        <a:xfrm>
          <a:off y="0" x="0"/>
          <a:ext cy="0" cx="0"/>
          <a:chOff y="0" x="0"/>
          <a:chExt cy="0" cx="0"/>
        </a:xfrm>
      </p:grpSpPr>
      <p:sp>
        <p:nvSpPr>
          <p:cNvPr id="543" name="Shape 54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44" name="Shape 54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8" name="Shape 548"/>
        <p:cNvGrpSpPr/>
        <p:nvPr/>
      </p:nvGrpSpPr>
      <p:grpSpPr>
        <a:xfrm>
          <a:off y="0" x="0"/>
          <a:ext cy="0" cx="0"/>
          <a:chOff y="0" x="0"/>
          <a:chExt cy="0" cx="0"/>
        </a:xfrm>
      </p:grpSpPr>
      <p:sp>
        <p:nvSpPr>
          <p:cNvPr id="549" name="Shape 54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50" name="Shape 55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4" name="Shape 554"/>
        <p:cNvGrpSpPr/>
        <p:nvPr/>
      </p:nvGrpSpPr>
      <p:grpSpPr>
        <a:xfrm>
          <a:off y="0" x="0"/>
          <a:ext cy="0" cx="0"/>
          <a:chOff y="0" x="0"/>
          <a:chExt cy="0" cx="0"/>
        </a:xfrm>
      </p:grpSpPr>
      <p:sp>
        <p:nvSpPr>
          <p:cNvPr id="555" name="Shape 55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556" name="Shape 55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2" name="Shape 562"/>
        <p:cNvGrpSpPr/>
        <p:nvPr/>
      </p:nvGrpSpPr>
      <p:grpSpPr>
        <a:xfrm>
          <a:off y="0" x="0"/>
          <a:ext cy="0" cx="0"/>
          <a:chOff y="0" x="0"/>
          <a:chExt cy="0" cx="0"/>
        </a:xfrm>
      </p:grpSpPr>
      <p:sp>
        <p:nvSpPr>
          <p:cNvPr id="563" name="Shape 56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64" name="Shape 56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In the ‘Farquhar’ approach (Farquhar et al. 1980), the non-limited photosynthetic rate </a:t>
            </a:r>
            <a:r>
              <a:rPr strike="noStrike" u="none" b="0" cap="none" baseline="0" sz="1200" lang="en-US" i="1">
                <a:solidFill>
                  <a:srgbClr val="000000"/>
                </a:solidFill>
                <a:latin typeface="Times New Roman"/>
                <a:ea typeface="Times New Roman"/>
                <a:cs typeface="Times New Roman"/>
                <a:sym typeface="Times New Roman"/>
              </a:rPr>
              <a:t>A</a:t>
            </a:r>
            <a:r>
              <a:rPr strike="noStrike" u="none" b="0" cap="none" baseline="0" sz="1200" lang="en-US" i="0">
                <a:solidFill>
                  <a:srgbClr val="000000"/>
                </a:solidFill>
                <a:latin typeface="Times New Roman"/>
                <a:ea typeface="Times New Roman"/>
                <a:cs typeface="Times New Roman"/>
                <a:sym typeface="Times New Roman"/>
              </a:rPr>
              <a:t>0</a:t>
            </a:r>
            <a:r>
              <a:rPr strike="noStrike" u="none" b="0" cap="none" baseline="0" sz="1800" lang="en-US" i="0"/>
              <a:t> is calculated for a fixed value of intercellular CO2 concentration </a:t>
            </a:r>
            <a:r>
              <a:rPr strike="noStrike" u="none" b="0" cap="none" baseline="0" sz="1200" lang="en-US" i="1">
                <a:solidFill>
                  <a:srgbClr val="000000"/>
                </a:solidFill>
                <a:latin typeface="Times New Roman"/>
                <a:ea typeface="Times New Roman"/>
                <a:cs typeface="Times New Roman"/>
                <a:sym typeface="Times New Roman"/>
              </a:rPr>
              <a:t>Ci</a:t>
            </a:r>
            <a:r>
              <a:rPr strike="noStrike" u="none" b="0" cap="none" baseline="0" sz="1200" lang="en-US" i="0">
                <a:solidFill>
                  <a:srgbClr val="000000"/>
                </a:solidFill>
                <a:latin typeface="Times New Roman"/>
                <a:ea typeface="Times New Roman"/>
                <a:cs typeface="Times New Roman"/>
                <a:sym typeface="Times New Roman"/>
              </a:rPr>
              <a:t>,0</a:t>
            </a:r>
            <a:r>
              <a:rPr strike="noStrike" u="none" b="0" cap="none" baseline="0" sz="1800" lang="en-US" i="0"/>
              <a:t> (Knorr, 1998). The actual carbon assimilation rate </a:t>
            </a:r>
            <a:r>
              <a:rPr strike="noStrike" u="none" b="0" cap="none" baseline="0" sz="1200" lang="en-US" i="1">
                <a:solidFill>
                  <a:srgbClr val="000000"/>
                </a:solidFill>
                <a:latin typeface="Times New Roman"/>
                <a:ea typeface="Times New Roman"/>
                <a:cs typeface="Times New Roman"/>
                <a:sym typeface="Times New Roman"/>
              </a:rPr>
              <a:t>A</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800" lang="en-US" i="0"/>
              <a:t> at the leaf level depends on the actual intercellular CO2 concentration </a:t>
            </a:r>
            <a:r>
              <a:rPr strike="noStrike" u="none" b="0" cap="none" baseline="0" sz="1200" lang="en-US" i="1">
                <a:solidFill>
                  <a:srgbClr val="000000"/>
                </a:solidFill>
                <a:latin typeface="Times New Roman"/>
                <a:ea typeface="Times New Roman"/>
                <a:cs typeface="Times New Roman"/>
                <a:sym typeface="Times New Roman"/>
              </a:rPr>
              <a:t>Ci</a:t>
            </a:r>
            <a:r>
              <a:rPr strike="noStrike" u="none" b="0" cap="none" baseline="0" sz="1800" lang="en-US" i="0"/>
              <a:t>. For the C3 pathway it is calculated as a function of the electron transport limited rate </a:t>
            </a:r>
            <a:r>
              <a:rPr strike="noStrike" u="none" b="0" cap="none" baseline="0" sz="1200" lang="en-US" i="1">
                <a:solidFill>
                  <a:srgbClr val="000000"/>
                </a:solidFill>
                <a:latin typeface="Times New Roman"/>
                <a:ea typeface="Times New Roman"/>
                <a:cs typeface="Times New Roman"/>
                <a:sym typeface="Times New Roman"/>
              </a:rPr>
              <a:t>JE</a:t>
            </a:r>
            <a:r>
              <a:rPr strike="noStrike" u="none" b="0" cap="none" baseline="0" sz="1800" lang="en-US" i="0"/>
              <a:t> and a carboxylating rate </a:t>
            </a:r>
            <a:r>
              <a:rPr strike="noStrike" u="none" b="0" cap="none" baseline="0" sz="1200" lang="en-US" i="1">
                <a:solidFill>
                  <a:srgbClr val="000000"/>
                </a:solidFill>
                <a:latin typeface="Times New Roman"/>
                <a:ea typeface="Times New Roman"/>
                <a:cs typeface="Times New Roman"/>
                <a:sym typeface="Times New Roman"/>
              </a:rPr>
              <a:t>JC</a:t>
            </a:r>
            <a:r>
              <a:rPr strike="noStrike" u="none" b="0" cap="none" baseline="0" sz="1800" lang="en-US" i="0"/>
              <a:t> controlled by the enzyme Rubisco (units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CO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s</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and the leaf ‘dark’ respiration rate </a:t>
            </a:r>
            <a:r>
              <a:rPr strike="noStrike" u="none" b="0" cap="none" baseline="0" sz="1200" lang="en-US" i="1">
                <a:solidFill>
                  <a:srgbClr val="000000"/>
                </a:solidFill>
                <a:latin typeface="Times New Roman"/>
                <a:ea typeface="Times New Roman"/>
                <a:cs typeface="Times New Roman"/>
                <a:sym typeface="Times New Roman"/>
              </a:rPr>
              <a:t>Rd</a:t>
            </a:r>
            <a:r>
              <a:rPr strike="noStrike" u="none" b="0" cap="none" baseline="0" sz="1800" lang="en-US" i="0"/>
              <a:t>:</a:t>
            </a:r>
          </a:p>
          <a:p>
            <a:pPr>
              <a:buNone/>
            </a:pPr>
            <a:r>
              <a:rPr strike="noStrike" u="none" b="0" cap="none" baseline="0" sz="1800" lang="en-US" i="0"/>
              <a:t>Here, </a:t>
            </a:r>
            <a:r>
              <a:rPr strike="noStrike" u="none" b="0" cap="none" baseline="0" sz="1200" lang="en-US" i="0">
                <a:solidFill>
                  <a:srgbClr val="000000"/>
                </a:solidFill>
                <a:latin typeface="Times New Roman"/>
                <a:ea typeface="Times New Roman"/>
                <a:cs typeface="Times New Roman"/>
                <a:sym typeface="Times New Roman"/>
              </a:rPr>
              <a:t>Γ∗</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CO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air</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is the CO2 compensation point without leaf respiration, </a:t>
            </a:r>
            <a:r>
              <a:rPr strike="noStrike" u="none" b="0" cap="none" baseline="0" sz="1200" lang="en-US" i="1">
                <a:solidFill>
                  <a:srgbClr val="000000"/>
                </a:solidFill>
                <a:latin typeface="Times New Roman"/>
                <a:ea typeface="Times New Roman"/>
                <a:cs typeface="Times New Roman"/>
                <a:sym typeface="Times New Roman"/>
              </a:rPr>
              <a:t>KC</a:t>
            </a:r>
            <a:r>
              <a:rPr strike="noStrike" u="none" b="0" cap="none" baseline="0" sz="1800" lang="en-US" i="0"/>
              <a:t> is the Michaelis-Menton constant for CO2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CO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air</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Ox</a:t>
            </a:r>
            <a:r>
              <a:rPr strike="noStrike" u="none" b="0" cap="none" baseline="0" sz="1800" lang="en-US" i="0"/>
              <a:t> is the oxygen concentration (0.21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air</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KO</a:t>
            </a:r>
            <a:r>
              <a:rPr strike="noStrike" u="none" b="0" cap="none" baseline="0" sz="1800" lang="en-US" i="0"/>
              <a:t> is the Michaelis-Menton constant for O2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air</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J</a:t>
            </a:r>
            <a:r>
              <a:rPr strike="noStrike" u="none" b="0" cap="none" baseline="0" sz="1800" lang="en-US" i="0"/>
              <a:t> is the electron transport rate:</a:t>
            </a:r>
          </a:p>
        </p:txBody>
      </p:sp>
      <p:sp>
        <p:nvSpPr>
          <p:cNvPr id="565" name="Shape 56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0" name="Shape 570"/>
        <p:cNvGrpSpPr/>
        <p:nvPr/>
      </p:nvGrpSpPr>
      <p:grpSpPr>
        <a:xfrm>
          <a:off y="0" x="0"/>
          <a:ext cy="0" cx="0"/>
          <a:chOff y="0" x="0"/>
          <a:chExt cy="0" cx="0"/>
        </a:xfrm>
      </p:grpSpPr>
      <p:sp>
        <p:nvSpPr>
          <p:cNvPr id="571" name="Shape 571"/>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72" name="Shape 572"/>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1"/>
              <a:t>“Relationship of net photosynthetic rate to photosynthetically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a:t>
            </a:r>
            <a:r>
              <a:rPr strike="noStrike" u="none" b="0" cap="none" baseline="0" sz="1800" lang="en-US" i="0"/>
              <a:t> </a:t>
            </a:r>
            <a:r>
              <a:rPr strike="noStrike" u="none" b="1" cap="none" baseline="0" sz="1800" lang="en-US" i="0"/>
              <a:t>Source</a:t>
            </a:r>
            <a:r>
              <a:rPr strike="noStrike" u="none" b="0" cap="none" baseline="0" sz="1800" lang="en-US" i="0"/>
              <a:t>: </a:t>
            </a:r>
            <a:r>
              <a:rPr strike="noStrike" u="sng" b="0" cap="none" baseline="0" sz="1800" lang="en-US" i="0">
                <a:solidFill>
                  <a:schemeClr val="hlink"/>
                </a:solidFill>
                <a:hlinkClick r:id="rId2"/>
              </a:rPr>
              <a:t>Chapin, 2011, PTEEChap5.ppt, fig. 5.5</a:t>
            </a:r>
          </a:p>
          <a:p>
            <a:r>
              <a:t/>
            </a:r>
          </a:p>
        </p:txBody>
      </p:sp>
      <p:sp>
        <p:nvSpPr>
          <p:cNvPr id="573" name="Shape 573"/>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29" name="Shape 12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We can already see from these equations that changes in e.g. albedo </a:t>
            </a:r>
            <a:r>
              <a:rPr strike="noStrike" u="none" b="0" cap="none" baseline="0" sz="1200" lang="en-US" i="1">
                <a:solidFill>
                  <a:srgbClr val="000000"/>
                </a:solidFill>
                <a:latin typeface="Times New Roman"/>
                <a:ea typeface="Times New Roman"/>
                <a:cs typeface="Times New Roman"/>
                <a:sym typeface="Times New Roman"/>
              </a:rPr>
              <a:t>α</a:t>
            </a:r>
            <a:r>
              <a:rPr strike="noStrike" u="none" b="0" cap="none" baseline="0" sz="1800" lang="en-US" i="0"/>
              <a:t> are likely to alter </a:t>
            </a:r>
            <a:r>
              <a:rPr strike="noStrike" u="none" b="0" cap="none" baseline="0" sz="1200" lang="en-US" i="1">
                <a:solidFill>
                  <a:srgbClr val="000000"/>
                </a:solidFill>
                <a:latin typeface="Times New Roman"/>
                <a:ea typeface="Times New Roman"/>
                <a:cs typeface="Times New Roman"/>
                <a:sym typeface="Times New Roman"/>
              </a:rPr>
              <a:t>H</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λE</a:t>
            </a:r>
            <a:r>
              <a:rPr strike="noStrike" u="none" b="0" cap="none" baseline="0" sz="1800" lang="en-US" i="0"/>
              <a:t> by altering </a:t>
            </a:r>
            <a:r>
              <a:rPr strike="noStrike" u="none" b="0" cap="none" baseline="0" sz="1200" lang="en-US" i="1">
                <a:solidFill>
                  <a:srgbClr val="000000"/>
                </a:solidFill>
                <a:latin typeface="Times New Roman"/>
                <a:ea typeface="Times New Roman"/>
                <a:cs typeface="Times New Roman"/>
                <a:sym typeface="Times New Roman"/>
              </a:rPr>
              <a:t>Rn</a:t>
            </a:r>
            <a:r>
              <a:rPr strike="noStrike" u="none" b="0" cap="none" baseline="0" sz="1800" lang="en-US" i="0"/>
              <a:t>.</a:t>
            </a:r>
          </a:p>
        </p:txBody>
      </p:sp>
      <p:sp>
        <p:nvSpPr>
          <p:cNvPr id="130" name="Shape 13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7" name="Shape 577"/>
        <p:cNvGrpSpPr/>
        <p:nvPr/>
      </p:nvGrpSpPr>
      <p:grpSpPr>
        <a:xfrm>
          <a:off y="0" x="0"/>
          <a:ext cy="0" cx="0"/>
          <a:chOff y="0" x="0"/>
          <a:chExt cy="0" cx="0"/>
        </a:xfrm>
      </p:grpSpPr>
      <p:sp>
        <p:nvSpPr>
          <p:cNvPr id="578" name="Shape 57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79" name="Shape 57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lgn="l" rtl="0" lvl="0" marR="0" indent="0" marL="0">
              <a:lnSpc>
                <a:spcPct val="100000"/>
              </a:lnSpc>
              <a:spcBef>
                <a:spcPts val="0"/>
              </a:spcBef>
              <a:spcAft>
                <a:spcPts val="0"/>
              </a:spcAft>
              <a:buClr>
                <a:srgbClr val="000000"/>
              </a:buClr>
              <a:buSzPct val="25000"/>
              <a:buFont typeface="Arial"/>
              <a:buNone/>
            </a:pPr>
            <a:r>
              <a:rPr strike="noStrike" u="none" b="0" cap="none" baseline="0" sz="1800" lang="en-US" i="1"/>
              <a:t>“Figure of the photosynthetic response to increasing CO2. Glycine max (soybean) leaf was excised from experimental-garden grown plant and then light acclimated at 1500 Âµmol m-2 s-1 (saturating) in a lab. Experimental data (circles) was modeled using the equations of Farquhar, von Caemmerer and Berry (1980) for maximum velocity of carboxlation (VCmax, black line) and the maximum electron transport rate for RuBP regeneration (Jmax, cyan line). The intercellular CO2 (Ci) at which photosynthesis transitions from VC-limited to J-limited is 216 Âµmol CO2 mol-1 air. Stomatal limitation to photosynthesis (l ) is the effect of the stomata resistance restricting photosynthesis decreasing CO2 available for photosynthesis at growth CO2 concentration.”</a:t>
            </a:r>
            <a:r>
              <a:rPr strike="noStrike" u="none" b="0" cap="none" baseline="0" sz="1800" lang="en-US" i="0"/>
              <a:t> </a:t>
            </a:r>
            <a:r>
              <a:rPr strike="noStrike" u="none" b="1" cap="none" baseline="0" sz="1800" lang="en-US" i="0"/>
              <a:t>Source</a:t>
            </a:r>
            <a:r>
              <a:rPr strike="noStrike" u="none" b="0" cap="none" baseline="0" sz="1800" lang="en-US" i="0"/>
              <a:t>: </a:t>
            </a:r>
            <a:r>
              <a:rPr strike="noStrike" u="sng" b="0" cap="none" baseline="0" sz="1800" lang="en-US" i="0">
                <a:solidFill>
                  <a:schemeClr val="hlink"/>
                </a:solidFill>
                <a:hlinkClick r:id="rId2"/>
              </a:rPr>
              <a:t>johnmorris.com</a:t>
            </a:r>
          </a:p>
          <a:p>
            <a:r>
              <a:t/>
            </a:r>
          </a:p>
        </p:txBody>
      </p:sp>
      <p:sp>
        <p:nvSpPr>
          <p:cNvPr id="580" name="Shape 58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7" name="Shape 587"/>
        <p:cNvGrpSpPr/>
        <p:nvPr/>
      </p:nvGrpSpPr>
      <p:grpSpPr>
        <a:xfrm>
          <a:off y="0" x="0"/>
          <a:ext cy="0" cx="0"/>
          <a:chOff y="0" x="0"/>
          <a:chExt cy="0" cx="0"/>
        </a:xfrm>
      </p:grpSpPr>
      <p:sp>
        <p:nvSpPr>
          <p:cNvPr id="588" name="Shape 58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589" name="Shape 589"/>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200" lang="en-US" i="1">
                <a:solidFill>
                  <a:srgbClr val="000000"/>
                </a:solidFill>
                <a:latin typeface="Times New Roman"/>
                <a:ea typeface="Times New Roman"/>
                <a:cs typeface="Times New Roman"/>
                <a:sym typeface="Times New Roman"/>
              </a:rPr>
              <a:t>I</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IPAR</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EPAR</a:t>
            </a:r>
            <a:r>
              <a:rPr strike="noStrike" u="none" b="0" cap="none" baseline="0" sz="1800" lang="en-US" i="0"/>
              <a:t> where </a:t>
            </a:r>
            <a:r>
              <a:rPr strike="noStrike" u="none" b="0" cap="none" baseline="0" sz="1200" lang="en-US" i="1">
                <a:solidFill>
                  <a:srgbClr val="000000"/>
                </a:solidFill>
                <a:latin typeface="Times New Roman"/>
                <a:ea typeface="Times New Roman"/>
                <a:cs typeface="Times New Roman"/>
                <a:sym typeface="Times New Roman"/>
              </a:rPr>
              <a:t>IPAR</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Wm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800" lang="en-US" i="0"/>
              <a:t>) is the PAR absorption rate </a:t>
            </a:r>
            <a:r>
              <a:rPr strike="noStrike" u="none" b="0" cap="none" baseline="0" sz="1200" lang="en-US" i="1">
                <a:solidFill>
                  <a:srgbClr val="000000"/>
                </a:solidFill>
                <a:latin typeface="Times New Roman"/>
                <a:ea typeface="Times New Roman"/>
                <a:cs typeface="Times New Roman"/>
                <a:sym typeface="Times New Roman"/>
              </a:rPr>
              <a:t>EPAR</a:t>
            </a:r>
            <a:r>
              <a:rPr strike="noStrike" u="none" b="0" cap="none" baseline="0" sz="1800" lang="en-US" i="0"/>
              <a:t> the energy content of PAR quanta (220 </a:t>
            </a:r>
            <a:r>
              <a:rPr strike="noStrike" u="none" b="0" cap="none" baseline="0" sz="1200" lang="en-US" i="1">
                <a:solidFill>
                  <a:srgbClr val="000000"/>
                </a:solidFill>
                <a:latin typeface="Times New Roman"/>
                <a:ea typeface="Times New Roman"/>
                <a:cs typeface="Times New Roman"/>
                <a:sym typeface="Times New Roman"/>
              </a:rPr>
              <a:t>kJmol</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Jmax</a:t>
            </a:r>
            <a:r>
              <a:rPr strike="noStrike" u="none" b="0" cap="none" baseline="0" sz="1800" lang="en-US" i="0"/>
              <a:t> the maximum electron transport rate, (</a:t>
            </a:r>
            <a:r>
              <a:rPr strike="noStrike" u="none" b="0" cap="none" baseline="0" sz="1200" lang="en-US" i="1">
                <a:solidFill>
                  <a:srgbClr val="000000"/>
                </a:solidFill>
                <a:latin typeface="Times New Roman"/>
                <a:ea typeface="Times New Roman"/>
                <a:cs typeface="Times New Roman"/>
                <a:sym typeface="Times New Roman"/>
              </a:rPr>
              <a:t>mol</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CO</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m</a:t>
            </a:r>
            <a:r>
              <a:rPr strike="noStrike" u="none" b="0" cap="none" baseline="0" sz="1200" lang="en-US" i="0">
                <a:solidFill>
                  <a:srgbClr val="000000"/>
                </a:solidFill>
                <a:latin typeface="Times New Roman"/>
                <a:ea typeface="Times New Roman"/>
                <a:cs typeface="Times New Roman"/>
                <a:sym typeface="Times New Roman"/>
              </a:rPr>
              <a:t>−2</a:t>
            </a:r>
            <a:r>
              <a:rPr strike="noStrike" u="none" b="0" cap="none" baseline="0" sz="1200" lang="en-US" i="1">
                <a:solidFill>
                  <a:srgbClr val="000000"/>
                </a:solidFill>
                <a:latin typeface="Times New Roman"/>
                <a:ea typeface="Times New Roman"/>
                <a:cs typeface="Times New Roman"/>
                <a:sym typeface="Times New Roman"/>
              </a:rPr>
              <a:t>s</a:t>
            </a:r>
            <a:r>
              <a:rPr strike="noStrike" u="none" b="0" cap="none" baseline="0" sz="1200" lang="en-US" i="0">
                <a:solidFill>
                  <a:srgbClr val="000000"/>
                </a:solidFill>
                <a:latin typeface="Times New Roman"/>
                <a:ea typeface="Times New Roman"/>
                <a:cs typeface="Times New Roman"/>
                <a:sym typeface="Times New Roman"/>
              </a:rPr>
              <a:t>−1</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α</a:t>
            </a:r>
            <a:r>
              <a:rPr strike="noStrike" u="none" b="0" cap="none" baseline="0" sz="1800" lang="en-US" i="0"/>
              <a:t> the efficiency of photon captupre (0.28).</a:t>
            </a:r>
          </a:p>
          <a:p>
            <a:pPr>
              <a:buNone/>
            </a:pPr>
            <a:r>
              <a:rPr strike="noStrike" u="none" b="0" cap="none" baseline="0" sz="1200" lang="en-US" i="1">
                <a:solidFill>
                  <a:srgbClr val="000000"/>
                </a:solidFill>
                <a:latin typeface="Times New Roman"/>
                <a:ea typeface="Times New Roman"/>
                <a:cs typeface="Times New Roman"/>
                <a:sym typeface="Times New Roman"/>
              </a:rPr>
              <a:t>NSCL</a:t>
            </a:r>
            <a:r>
              <a:rPr strike="noStrike" u="none" b="0" cap="none" baseline="0" sz="1800" lang="en-US" i="0"/>
              <a:t> is a Nitrogen scaling factor at maximum carboxylation rate and maximum electron transport rate.</a:t>
            </a:r>
          </a:p>
        </p:txBody>
      </p:sp>
      <p:sp>
        <p:nvSpPr>
          <p:cNvPr id="590" name="Shape 590"/>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4" name="Shape 594"/>
        <p:cNvGrpSpPr/>
        <p:nvPr/>
      </p:nvGrpSpPr>
      <p:grpSpPr>
        <a:xfrm>
          <a:off y="0" x="0"/>
          <a:ext cy="0" cx="0"/>
          <a:chOff y="0" x="0"/>
          <a:chExt cy="0" cx="0"/>
        </a:xfrm>
      </p:grpSpPr>
      <p:sp>
        <p:nvSpPr>
          <p:cNvPr id="595" name="Shape 595"/>
          <p:cNvSpPr/>
          <p:nvPr>
            <p:ph idx="2" type="sldImg"/>
          </p:nvPr>
        </p:nvSpPr>
        <p:spPr>
          <a:xfrm>
            <a:off y="812800" x="1106487"/>
            <a:ext cy="4006800" cx="5343600"/>
          </a:xfrm>
          <a:custGeom>
            <a:pathLst>
              <a:path w="120000" extrusionOk="0" h="120000">
                <a:moveTo>
                  <a:pt y="0" x="0"/>
                </a:moveTo>
                <a:lnTo>
                  <a:pt y="0" x="120000"/>
                </a:lnTo>
                <a:lnTo>
                  <a:pt y="120000" x="120000"/>
                </a:lnTo>
                <a:lnTo>
                  <a:pt y="120000" x="0"/>
                </a:lnTo>
                <a:close/>
              </a:path>
            </a:pathLst>
          </a:custGeom>
        </p:spPr>
      </p:sp>
      <p:sp>
        <p:nvSpPr>
          <p:cNvPr id="596" name="Shape 596"/>
          <p:cNvSpPr txBox="1"/>
          <p:nvPr>
            <p:ph idx="1" type="body"/>
          </p:nvPr>
        </p:nvSpPr>
        <p:spPr>
          <a:xfrm>
            <a:off y="5078412" x="755650"/>
            <a:ext cy="4810199" cx="6046799"/>
          </a:xfrm>
          <a:prstGeom prst="rect">
            <a:avLst/>
          </a:prstGeom>
        </p:spPr>
        <p:txBody>
          <a:bodyPr bIns="91425" rIns="91425" lIns="91425" tIns="91425" anchor="ctr" anchorCtr="0">
            <a:no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1" name="Shape 601"/>
        <p:cNvGrpSpPr/>
        <p:nvPr/>
      </p:nvGrpSpPr>
      <p:grpSpPr>
        <a:xfrm>
          <a:off y="0" x="0"/>
          <a:ext cy="0" cx="0"/>
          <a:chOff y="0" x="0"/>
          <a:chExt cy="0" cx="0"/>
        </a:xfrm>
      </p:grpSpPr>
      <p:sp>
        <p:nvSpPr>
          <p:cNvPr id="602" name="Shape 602"/>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03" name="Shape 60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9" name="Shape 609"/>
        <p:cNvGrpSpPr/>
        <p:nvPr/>
      </p:nvGrpSpPr>
      <p:grpSpPr>
        <a:xfrm>
          <a:off y="0" x="0"/>
          <a:ext cy="0" cx="0"/>
          <a:chOff y="0" x="0"/>
          <a:chExt cy="0" cx="0"/>
        </a:xfrm>
      </p:grpSpPr>
      <p:sp>
        <p:nvSpPr>
          <p:cNvPr id="610" name="Shape 61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611" name="Shape 611"/>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which is considered a function of leaf temperature (Tk, K), non-water-limited net leaf CO2 uptake rate(Ac0, umol m-2 s-1), Ca the atmospheric CO2 concentration (355 umol(CO2)/mol(air)) and standard non-stressed leaf- internal CO2 concentration, (Ci,0). R is the gas constant (8.3145 J/mol K, so units: kg m-2 s-2 mol-1 K-1), and p is the air pressure of the standard atmosphere (Pa, i.e. kg m-1 s-2), so that Gc0 is given in m/s (Knorr, 2000). The factor of 1.6 accounts for the different molecular diffusivities of water and carbon dioxide.</a:t>
            </a:r>
          </a:p>
        </p:txBody>
      </p:sp>
      <p:sp>
        <p:nvSpPr>
          <p:cNvPr id="612" name="Shape 612"/>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6" name="Shape 616"/>
        <p:cNvGrpSpPr/>
        <p:nvPr/>
      </p:nvGrpSpPr>
      <p:grpSpPr>
        <a:xfrm>
          <a:off y="0" x="0"/>
          <a:ext cy="0" cx="0"/>
          <a:chOff y="0" x="0"/>
          <a:chExt cy="0" cx="0"/>
        </a:xfrm>
      </p:grpSpPr>
      <p:sp>
        <p:nvSpPr>
          <p:cNvPr id="617" name="Shape 617"/>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18" name="Shape 618"/>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2" name="Shape 622"/>
        <p:cNvGrpSpPr/>
        <p:nvPr/>
      </p:nvGrpSpPr>
      <p:grpSpPr>
        <a:xfrm>
          <a:off y="0" x="0"/>
          <a:ext cy="0" cx="0"/>
          <a:chOff y="0" x="0"/>
          <a:chExt cy="0" cx="0"/>
        </a:xfrm>
      </p:grpSpPr>
      <p:sp>
        <p:nvSpPr>
          <p:cNvPr id="623" name="Shape 623"/>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24" name="Shape 624"/>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8" name="Shape 628"/>
        <p:cNvGrpSpPr/>
        <p:nvPr/>
      </p:nvGrpSpPr>
      <p:grpSpPr>
        <a:xfrm>
          <a:off y="0" x="0"/>
          <a:ext cy="0" cx="0"/>
          <a:chOff y="0" x="0"/>
          <a:chExt cy="0" cx="0"/>
        </a:xfrm>
      </p:grpSpPr>
      <p:sp>
        <p:nvSpPr>
          <p:cNvPr id="629" name="Shape 629"/>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30" name="Shape 630"/>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4" name="Shape 634"/>
        <p:cNvGrpSpPr/>
        <p:nvPr/>
      </p:nvGrpSpPr>
      <p:grpSpPr>
        <a:xfrm>
          <a:off y="0" x="0"/>
          <a:ext cy="0" cx="0"/>
          <a:chOff y="0" x="0"/>
          <a:chExt cy="0" cx="0"/>
        </a:xfrm>
      </p:grpSpPr>
      <p:sp>
        <p:nvSpPr>
          <p:cNvPr id="635" name="Shape 635"/>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36" name="Shape 636"/>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0" name="Shape 640"/>
        <p:cNvGrpSpPr/>
        <p:nvPr/>
      </p:nvGrpSpPr>
      <p:grpSpPr>
        <a:xfrm>
          <a:off y="0" x="0"/>
          <a:ext cy="0" cx="0"/>
          <a:chOff y="0" x="0"/>
          <a:chExt cy="0" cx="0"/>
        </a:xfrm>
      </p:grpSpPr>
      <p:sp>
        <p:nvSpPr>
          <p:cNvPr id="641" name="Shape 641"/>
          <p:cNvSpPr txBox="1"/>
          <p:nvPr>
            <p:ph idx="1" type="body"/>
          </p:nvPr>
        </p:nvSpPr>
        <p:spPr>
          <a:xfrm>
            <a:off y="5078412" x="755650"/>
            <a:ext cy="4810124" cx="6046787"/>
          </a:xfrm>
          <a:prstGeom prst="rect">
            <a:avLst/>
          </a:prstGeom>
        </p:spPr>
        <p:txBody>
          <a:bodyPr bIns="91425" rIns="91425" lIns="91425" tIns="91425" anchor="ctr" anchorCtr="0">
            <a:noAutofit/>
          </a:bodyPr>
          <a:lstStyle/>
          <a:p/>
        </p:txBody>
      </p:sp>
      <p:sp>
        <p:nvSpPr>
          <p:cNvPr id="642" name="Shape 642"/>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812800" x="1106487"/>
            <a:ext cy="4006800" cx="5343600"/>
          </a:xfrm>
          <a:custGeom>
            <a:pathLst>
              <a:path w="120000" extrusionOk="0" h="120000">
                <a:moveTo>
                  <a:pt y="0" x="0"/>
                </a:moveTo>
                <a:lnTo>
                  <a:pt y="0" x="120000"/>
                </a:lnTo>
                <a:lnTo>
                  <a:pt y="120000" x="120000"/>
                </a:lnTo>
                <a:lnTo>
                  <a:pt y="120000" x="0"/>
                </a:lnTo>
                <a:close/>
              </a:path>
            </a:pathLst>
          </a:custGeom>
        </p:spPr>
      </p:sp>
      <p:sp>
        <p:nvSpPr>
          <p:cNvPr id="136" name="Shape 136"/>
          <p:cNvSpPr txBox="1"/>
          <p:nvPr>
            <p:ph idx="1" type="body"/>
          </p:nvPr>
        </p:nvSpPr>
        <p:spPr>
          <a:xfrm>
            <a:off y="5078412" x="755650"/>
            <a:ext cy="4810199" cx="6046799"/>
          </a:xfrm>
          <a:prstGeom prst="rect">
            <a:avLst/>
          </a:prstGeom>
        </p:spPr>
        <p:txBody>
          <a:bodyPr bIns="91425" rIns="91425" lIns="91425" tIns="91425" anchor="ctr"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812800" x="1106487"/>
            <a:ext cy="4006850" cx="5343525"/>
          </a:xfrm>
          <a:custGeom>
            <a:pathLst>
              <a:path w="120000" extrusionOk="0" h="120000">
                <a:moveTo>
                  <a:pt y="0" x="0"/>
                </a:moveTo>
                <a:lnTo>
                  <a:pt y="0" x="120000"/>
                </a:lnTo>
                <a:lnTo>
                  <a:pt y="120000" x="120000"/>
                </a:lnTo>
                <a:lnTo>
                  <a:pt y="120000" x="0"/>
                </a:lnTo>
                <a:close/>
              </a:path>
            </a:pathLst>
          </a:custGeom>
          <a:noFill/>
          <a:ln>
            <a:noFill/>
          </a:ln>
        </p:spPr>
      </p:sp>
      <p:sp>
        <p:nvSpPr>
          <p:cNvPr id="144" name="Shape 144"/>
          <p:cNvSpPr txBox="1"/>
          <p:nvPr>
            <p:ph idx="1" type="body"/>
          </p:nvPr>
        </p:nvSpPr>
        <p:spPr>
          <a:xfrm>
            <a:off y="5078412" x="755650"/>
            <a:ext cy="4810124" cx="6046787"/>
          </a:xfrm>
          <a:prstGeom prst="rect">
            <a:avLst/>
          </a:prstGeom>
          <a:noFill/>
          <a:ln>
            <a:noFill/>
          </a:ln>
        </p:spPr>
        <p:txBody>
          <a:bodyPr bIns="0" rIns="0" lIns="0" tIns="0" anchor="t" anchorCtr="0">
            <a:noAutofit/>
          </a:bodyPr>
          <a:lstStyle/>
          <a:p>
            <a:pPr>
              <a:buNone/>
            </a:pPr>
            <a:r>
              <a:rPr strike="noStrike" u="none" b="0" cap="none" baseline="0" sz="1800" lang="en-US" i="0"/>
              <a:t>where </a:t>
            </a:r>
            <a:r>
              <a:rPr strike="noStrike" u="none" b="0" cap="none" baseline="0" sz="1200" lang="en-US" i="1">
                <a:solidFill>
                  <a:srgbClr val="000000"/>
                </a:solidFill>
                <a:latin typeface="Times New Roman"/>
                <a:ea typeface="Times New Roman"/>
                <a:cs typeface="Times New Roman"/>
                <a:sym typeface="Times New Roman"/>
              </a:rPr>
              <a:t>Ts</a:t>
            </a:r>
            <a:r>
              <a:rPr strike="noStrike" u="none" b="0" cap="none" baseline="0" sz="1800" lang="en-US" i="0"/>
              <a:t> is the surface temperature, </a:t>
            </a:r>
            <a:r>
              <a:rPr strike="noStrike" u="none" b="0" cap="none" baseline="0" sz="1200" lang="en-US" i="1">
                <a:solidFill>
                  <a:srgbClr val="000000"/>
                </a:solidFill>
                <a:latin typeface="Times New Roman"/>
                <a:ea typeface="Times New Roman"/>
                <a:cs typeface="Times New Roman"/>
                <a:sym typeface="Times New Roman"/>
              </a:rPr>
              <a:t>Tr</a:t>
            </a:r>
            <a:r>
              <a:rPr strike="noStrike" u="none" b="0" cap="none" baseline="0" sz="1800" lang="en-US" i="0"/>
              <a:t> is a reference temperature above the surface, </a:t>
            </a:r>
            <a:r>
              <a:rPr strike="noStrike" u="none" b="0" cap="none" baseline="0" sz="1200" lang="en-US" i="1">
                <a:solidFill>
                  <a:srgbClr val="000000"/>
                </a:solidFill>
                <a:latin typeface="Times New Roman"/>
                <a:ea typeface="Times New Roman"/>
                <a:cs typeface="Times New Roman"/>
                <a:sym typeface="Times New Roman"/>
              </a:rPr>
              <a:t>ra</a:t>
            </a:r>
            <a:r>
              <a:rPr strike="noStrike" u="none" b="0" cap="none" baseline="0" sz="1800" lang="en-US" i="0"/>
              <a:t> is the aerodynamic resistance , </a:t>
            </a:r>
            <a:r>
              <a:rPr strike="noStrike" u="none" b="0" cap="none" baseline="0" sz="1200" lang="en-US" i="1">
                <a:solidFill>
                  <a:srgbClr val="000000"/>
                </a:solidFill>
                <a:latin typeface="Times New Roman"/>
                <a:ea typeface="Times New Roman"/>
                <a:cs typeface="Times New Roman"/>
                <a:sym typeface="Times New Roman"/>
              </a:rPr>
              <a:t>ρ</a:t>
            </a:r>
            <a:r>
              <a:rPr strike="noStrike" u="none" b="0" cap="none" baseline="0" sz="1800" lang="en-US" i="0"/>
              <a:t> is the density of air, and </a:t>
            </a:r>
            <a:r>
              <a:rPr strike="noStrike" u="none" b="0" cap="none" baseline="0" sz="1200" lang="en-US" i="1">
                <a:solidFill>
                  <a:srgbClr val="000000"/>
                </a:solidFill>
                <a:latin typeface="Times New Roman"/>
                <a:ea typeface="Times New Roman"/>
                <a:cs typeface="Times New Roman"/>
                <a:sym typeface="Times New Roman"/>
              </a:rPr>
              <a:t>cp</a:t>
            </a:r>
            <a:r>
              <a:rPr strike="noStrike" u="none" b="0" cap="none" baseline="0" sz="1800" lang="en-US" i="0"/>
              <a:t> is the specific heat of air.</a:t>
            </a:r>
          </a:p>
          <a:p>
            <a:pPr>
              <a:buNone/>
            </a:pPr>
            <a:r>
              <a:rPr strike="noStrike" u="none" b="0" cap="none" baseline="0" sz="1800" lang="en-US" i="0"/>
              <a:t>where </a:t>
            </a:r>
            <a:r>
              <a:rPr strike="noStrike" u="none" b="0" cap="none" baseline="0" sz="1200" lang="en-US" i="1">
                <a:solidFill>
                  <a:srgbClr val="000000"/>
                </a:solidFill>
                <a:latin typeface="Times New Roman"/>
                <a:ea typeface="Times New Roman"/>
                <a:cs typeface="Times New Roman"/>
                <a:sym typeface="Times New Roman"/>
              </a:rPr>
              <a:t>e</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200" lang="en-US" i="1">
                <a:solidFill>
                  <a:srgbClr val="000000"/>
                </a:solidFill>
                <a:latin typeface="Times New Roman"/>
                <a:ea typeface="Times New Roman"/>
                <a:cs typeface="Times New Roman"/>
                <a:sym typeface="Times New Roman"/>
              </a:rPr>
              <a:t>Ts</a:t>
            </a:r>
            <a:r>
              <a:rPr strike="noStrike" u="none" b="0" cap="none" baseline="0" sz="1200" lang="en-US" i="0">
                <a:solidFill>
                  <a:srgbClr val="000000"/>
                </a:solidFill>
                <a:latin typeface="Times New Roman"/>
                <a:ea typeface="Times New Roman"/>
                <a:cs typeface="Times New Roman"/>
                <a:sym typeface="Times New Roman"/>
              </a:rPr>
              <a:t>)</a:t>
            </a:r>
            <a:r>
              <a:rPr strike="noStrike" u="none" b="0" cap="none" baseline="0" sz="1800" lang="en-US" i="0"/>
              <a:t> is the saturated vapour pressure at </a:t>
            </a:r>
            <a:r>
              <a:rPr strike="noStrike" u="none" b="0" cap="none" baseline="0" sz="1200" lang="en-US" i="1">
                <a:solidFill>
                  <a:srgbClr val="000000"/>
                </a:solidFill>
                <a:latin typeface="Times New Roman"/>
                <a:ea typeface="Times New Roman"/>
                <a:cs typeface="Times New Roman"/>
                <a:sym typeface="Times New Roman"/>
              </a:rPr>
              <a:t>Ts</a:t>
            </a:r>
            <a:r>
              <a:rPr strike="noStrike" u="none" b="0" cap="none" baseline="0" sz="1800" lang="en-US" i="0"/>
              <a:t>, </a:t>
            </a:r>
            <a:r>
              <a:rPr strike="noStrike" u="none" b="0" cap="none" baseline="0" sz="1200" lang="en-US" i="1">
                <a:solidFill>
                  <a:srgbClr val="000000"/>
                </a:solidFill>
                <a:latin typeface="Times New Roman"/>
                <a:ea typeface="Times New Roman"/>
                <a:cs typeface="Times New Roman"/>
                <a:sym typeface="Times New Roman"/>
              </a:rPr>
              <a:t>er</a:t>
            </a:r>
            <a:r>
              <a:rPr strike="noStrike" u="none" b="0" cap="none" baseline="0" sz="1800" lang="en-US" i="0"/>
              <a:t> is the vapour pressure at a reference height, </a:t>
            </a:r>
            <a:r>
              <a:rPr strike="noStrike" u="none" b="0" cap="none" baseline="0" sz="1200" lang="en-US" i="1">
                <a:solidFill>
                  <a:srgbClr val="000000"/>
                </a:solidFill>
                <a:latin typeface="Times New Roman"/>
                <a:ea typeface="Times New Roman"/>
                <a:cs typeface="Times New Roman"/>
                <a:sym typeface="Times New Roman"/>
              </a:rPr>
              <a:t>γ</a:t>
            </a:r>
            <a:r>
              <a:rPr strike="noStrike" u="none" b="0" cap="none" baseline="0" sz="1800" lang="en-US" i="0"/>
              <a:t> is the </a:t>
            </a:r>
            <a:r>
              <a:rPr strike="noStrike" u="sng" b="0" cap="none" baseline="0" sz="1800" lang="en-US" i="0">
                <a:solidFill>
                  <a:schemeClr val="hlink"/>
                </a:solidFill>
                <a:hlinkClick r:id="rId2"/>
              </a:rPr>
              <a:t>psychrometric constant</a:t>
            </a:r>
            <a:r>
              <a:rPr strike="noStrike" u="none" b="0" cap="none" baseline="0" sz="1800" lang="en-US" i="0"/>
              <a:t> and </a:t>
            </a:r>
            <a:r>
              <a:rPr strike="noStrike" u="none" b="0" cap="none" baseline="0" sz="1200" lang="en-US" i="1">
                <a:solidFill>
                  <a:srgbClr val="000000"/>
                </a:solidFill>
                <a:latin typeface="Times New Roman"/>
                <a:ea typeface="Times New Roman"/>
                <a:cs typeface="Times New Roman"/>
                <a:sym typeface="Times New Roman"/>
              </a:rPr>
              <a:t>rs</a:t>
            </a:r>
            <a:r>
              <a:rPr strike="noStrike" u="none" b="0" cap="none" baseline="0" sz="1800" lang="en-US" i="0"/>
              <a:t> is the bulk surface resistance to the transfer of water from the surface to the air.</a:t>
            </a:r>
          </a:p>
        </p:txBody>
      </p:sp>
      <p:sp>
        <p:nvSpPr>
          <p:cNvPr id="145" name="Shape 145"/>
          <p:cNvSpPr txBox="1"/>
          <p:nvPr>
            <p:ph idx="12" type="sldNum"/>
          </p:nvPr>
        </p:nvSpPr>
        <p:spPr>
          <a:xfrm>
            <a:off y="10156825" x="4278312"/>
            <a:ext cy="533399" cx="3279775"/>
          </a:xfrm>
          <a:prstGeom prst="rect">
            <a:avLst/>
          </a:prstGeom>
          <a:noFill/>
          <a:ln>
            <a:noFill/>
          </a:ln>
        </p:spPr>
        <p:txBody>
          <a:bodyPr bIns="0" rIns="0" lIns="0" tIns="0" anchor="b" anchorCtr="0">
            <a:noAutofit/>
          </a:bodyPr>
          <a:lstStyle/>
          <a:p>
            <a:pPr algn="r" rtl="0" lvl="0" marR="0" indent="0" mar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Target="../media/image28.png" Type="http://schemas.openxmlformats.org/officeDocument/2006/relationships/image" Id="rId2"/><Relationship Target="../slideMasters/slideMaster1.xml" Type="http://schemas.openxmlformats.org/officeDocument/2006/relationships/slideMaster" Id="rId1"/><Relationship Target="../media/image00.jpg" Type="http://schemas.openxmlformats.org/officeDocument/2006/relationships/image" Id="rId3"/></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y="0" x="0"/>
          <a:ext cy="0" cx="0"/>
          <a:chOff y="0" x="0"/>
          <a:chExt cy="0" cx="0"/>
        </a:xfrm>
      </p:grpSpPr>
      <p:pic>
        <p:nvPicPr>
          <p:cNvPr id="17" name="Shape 17"/>
          <p:cNvPicPr preferRelativeResize="0"/>
          <p:nvPr/>
        </p:nvPicPr>
        <p:blipFill>
          <a:blip r:embed="rId2"/>
          <a:stretch>
            <a:fillRect/>
          </a:stretch>
        </p:blipFill>
        <p:spPr>
          <a:xfrm>
            <a:off y="6732588" x="7600950"/>
            <a:ext cy="619124" cx="2087562"/>
          </a:xfrm>
          <a:prstGeom prst="rect">
            <a:avLst/>
          </a:prstGeom>
        </p:spPr>
      </p:pic>
      <p:pic>
        <p:nvPicPr>
          <p:cNvPr id="18" name="Shape 18"/>
          <p:cNvPicPr preferRelativeResize="0"/>
          <p:nvPr/>
        </p:nvPicPr>
        <p:blipFill>
          <a:blip r:embed="rId3"/>
          <a:stretch>
            <a:fillRect/>
          </a:stretch>
        </p:blipFill>
        <p:spPr>
          <a:xfrm>
            <a:off y="6692900" x="144463"/>
            <a:ext cy="758825" cx="2982912"/>
          </a:xfrm>
          <a:prstGeom prst="rect">
            <a:avLst/>
          </a:prstGeom>
        </p:spPr>
      </p:pic>
      <p:sp>
        <p:nvSpPr>
          <p:cNvPr id="19" name="Shape 19"/>
          <p:cNvSpPr txBox="1"/>
          <p:nvPr>
            <p:ph type="ctrTitle"/>
          </p:nvPr>
        </p:nvSpPr>
        <p:spPr>
          <a:xfrm>
            <a:off y="2347913" x="755650"/>
            <a:ext cy="1620836" cx="8569325"/>
          </a:xfrm>
          <a:prstGeom prst="rect">
            <a:avLst/>
          </a:prstGeom>
          <a:solidFill>
            <a:srgbClr val="99CC00"/>
          </a:solidFill>
          <a:ln>
            <a:noFill/>
          </a:ln>
        </p:spPr>
        <p:txBody>
          <a:bodyPr bIns="91425" rIns="91425" lIns="91425" tIns="91425" anchor="ctr" anchorCtr="0"/>
          <a:lstStyle>
            <a:lvl1pPr algn="ctr" rtl="0" marR="0" indent="0" marL="0">
              <a:lnSpc>
                <a:spcPct val="93000"/>
              </a:lnSpc>
              <a:spcBef>
                <a:spcPts val="0"/>
              </a:spcBef>
              <a:spcAft>
                <a:spcPts val="0"/>
              </a:spcAft>
              <a:defRPr/>
            </a:lvl1pPr>
            <a:lvl2pPr algn="ctr" rtl="0" marR="0" indent="0" marL="0">
              <a:lnSpc>
                <a:spcPct val="93000"/>
              </a:lnSpc>
              <a:spcBef>
                <a:spcPts val="0"/>
              </a:spcBef>
              <a:spcAft>
                <a:spcPts val="0"/>
              </a:spcAft>
              <a:defRPr/>
            </a:lvl2pPr>
            <a:lvl3pPr algn="ctr" rtl="0" marR="0" indent="0" marL="0">
              <a:lnSpc>
                <a:spcPct val="93000"/>
              </a:lnSpc>
              <a:spcBef>
                <a:spcPts val="0"/>
              </a:spcBef>
              <a:spcAft>
                <a:spcPts val="0"/>
              </a:spcAft>
              <a:defRPr/>
            </a:lvl3pPr>
            <a:lvl4pPr algn="ctr" rtl="0" marR="0" indent="0" marL="0">
              <a:lnSpc>
                <a:spcPct val="93000"/>
              </a:lnSpc>
              <a:spcBef>
                <a:spcPts val="0"/>
              </a:spcBef>
              <a:spcAft>
                <a:spcPts val="0"/>
              </a:spcAft>
              <a:defRPr/>
            </a:lvl4pPr>
            <a:lvl5pPr algn="ctr" rtl="0" marR="0" indent="0" marL="0">
              <a:lnSpc>
                <a:spcPct val="93000"/>
              </a:lnSpc>
              <a:spcBef>
                <a:spcPts val="0"/>
              </a:spcBef>
              <a:spcAft>
                <a:spcPts val="0"/>
              </a:spcAft>
              <a:defRPr/>
            </a:lvl5pPr>
            <a:lvl6pPr algn="ctr" rtl="0" marR="0" indent="-228600" marL="2514600">
              <a:lnSpc>
                <a:spcPct val="93000"/>
              </a:lnSpc>
              <a:spcBef>
                <a:spcPts val="0"/>
              </a:spcBef>
              <a:spcAft>
                <a:spcPts val="0"/>
              </a:spcAft>
              <a:defRPr/>
            </a:lvl6pPr>
            <a:lvl7pPr algn="ctr" rtl="0" marR="0" indent="-228600" marL="2971800">
              <a:lnSpc>
                <a:spcPct val="93000"/>
              </a:lnSpc>
              <a:spcBef>
                <a:spcPts val="0"/>
              </a:spcBef>
              <a:spcAft>
                <a:spcPts val="0"/>
              </a:spcAft>
              <a:defRPr/>
            </a:lvl7pPr>
            <a:lvl8pPr algn="ctr" rtl="0" marR="0" indent="-228600" marL="3429000">
              <a:lnSpc>
                <a:spcPct val="93000"/>
              </a:lnSpc>
              <a:spcBef>
                <a:spcPts val="0"/>
              </a:spcBef>
              <a:spcAft>
                <a:spcPts val="0"/>
              </a:spcAft>
              <a:defRPr/>
            </a:lvl8pPr>
            <a:lvl9pPr algn="ctr" rtl="0" marR="0" indent="-228600" marL="3886200">
              <a:lnSpc>
                <a:spcPct val="93000"/>
              </a:lnSpc>
              <a:spcBef>
                <a:spcPts val="0"/>
              </a:spcBef>
              <a:spcAft>
                <a:spcPts val="0"/>
              </a:spcAft>
              <a:defRPr/>
            </a:lvl9pPr>
          </a:lstStyle>
          <a:p/>
        </p:txBody>
      </p:sp>
      <p:sp>
        <p:nvSpPr>
          <p:cNvPr id="20" name="Shape 20"/>
          <p:cNvSpPr txBox="1"/>
          <p:nvPr>
            <p:ph idx="1" type="subTitle"/>
          </p:nvPr>
        </p:nvSpPr>
        <p:spPr>
          <a:xfrm>
            <a:off y="4284662" x="1512887"/>
            <a:ext cy="1931986" cx="7056437"/>
          </a:xfrm>
          <a:prstGeom prst="rect">
            <a:avLst/>
          </a:prstGeom>
          <a:solidFill>
            <a:srgbClr val="99CC00"/>
          </a:solidFill>
          <a:ln>
            <a:noFill/>
          </a:ln>
        </p:spPr>
        <p:txBody>
          <a:bodyPr bIns="91425" rIns="91425" lIns="91425" tIns="91425" anchor="t" anchorCtr="0"/>
          <a:lstStyle>
            <a:lvl1pPr algn="ctr" rtl="0" marR="0" indent="0" marL="0">
              <a:lnSpc>
                <a:spcPct val="93000"/>
              </a:lnSpc>
              <a:spcBef>
                <a:spcPts val="0"/>
              </a:spcBef>
              <a:spcAft>
                <a:spcPts val="0"/>
              </a:spcAft>
              <a:defRPr/>
            </a:lvl1pPr>
            <a:lvl2pPr algn="l" rtl="0" marR="0" indent="-285750" marL="742950">
              <a:lnSpc>
                <a:spcPct val="93000"/>
              </a:lnSpc>
              <a:spcBef>
                <a:spcPts val="0"/>
              </a:spcBef>
              <a:spcAft>
                <a:spcPts val="1138"/>
              </a:spcAft>
              <a:defRPr/>
            </a:lvl2pPr>
            <a:lvl3pPr algn="l" rtl="0" marR="0" indent="-241300" marL="1143000">
              <a:lnSpc>
                <a:spcPct val="93000"/>
              </a:lnSpc>
              <a:spcBef>
                <a:spcPts val="0"/>
              </a:spcBef>
              <a:spcAft>
                <a:spcPts val="850"/>
              </a:spcAft>
              <a:defRPr/>
            </a:lvl3pPr>
            <a:lvl4pPr algn="l" rtl="0" marR="0" indent="-228600" marL="1600200">
              <a:lnSpc>
                <a:spcPct val="93000"/>
              </a:lnSpc>
              <a:spcBef>
                <a:spcPts val="0"/>
              </a:spcBef>
              <a:spcAft>
                <a:spcPts val="575"/>
              </a:spcAft>
              <a:defRPr/>
            </a:lvl4pPr>
            <a:lvl5pPr algn="l" rtl="0" marR="0" indent="-228600" marL="2057400">
              <a:lnSpc>
                <a:spcPct val="93000"/>
              </a:lnSpc>
              <a:spcBef>
                <a:spcPts val="0"/>
              </a:spcBef>
              <a:spcAft>
                <a:spcPts val="288"/>
              </a:spcAft>
              <a:defRPr/>
            </a:lvl5pPr>
            <a:lvl6pPr algn="l" rtl="0" marR="0" indent="-228600" marL="2514600">
              <a:lnSpc>
                <a:spcPct val="93000"/>
              </a:lnSpc>
              <a:spcBef>
                <a:spcPts val="0"/>
              </a:spcBef>
              <a:spcAft>
                <a:spcPts val="288"/>
              </a:spcAft>
              <a:defRPr/>
            </a:lvl6pPr>
            <a:lvl7pPr algn="l" rtl="0" marR="0" indent="-228600" marL="2971800">
              <a:lnSpc>
                <a:spcPct val="93000"/>
              </a:lnSpc>
              <a:spcBef>
                <a:spcPts val="0"/>
              </a:spcBef>
              <a:spcAft>
                <a:spcPts val="288"/>
              </a:spcAft>
              <a:defRPr/>
            </a:lvl7pPr>
            <a:lvl8pPr algn="l" rtl="0" marR="0" indent="-228600" marL="3429000">
              <a:lnSpc>
                <a:spcPct val="93000"/>
              </a:lnSpc>
              <a:spcBef>
                <a:spcPts val="0"/>
              </a:spcBef>
              <a:spcAft>
                <a:spcPts val="288"/>
              </a:spcAft>
              <a:defRPr/>
            </a:lvl8pPr>
            <a:lvl9pPr algn="l" rtl="0" marR="0" indent="-228600" marL="3886200">
              <a:lnSpc>
                <a:spcPct val="93000"/>
              </a:lnSpc>
              <a:spcBef>
                <a:spcPts val="0"/>
              </a:spcBef>
              <a:spcAft>
                <a:spcPts val="288"/>
              </a:spcAf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y="0" x="0"/>
          <a:ext cy="0" cx="0"/>
          <a:chOff y="0" x="0"/>
          <a:chExt cy="0" cx="0"/>
        </a:xfrm>
      </p:grpSpPr>
      <p:sp>
        <p:nvSpPr>
          <p:cNvPr id="73" name="Shape 73"/>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74" name="Shape 74"/>
          <p:cNvSpPr txBox="1"/>
          <p:nvPr>
            <p:ph idx="1" type="body"/>
          </p:nvPr>
        </p:nvSpPr>
        <p:spPr>
          <a:xfrm rot="5400000">
            <a:off y="-271462" x="2544762"/>
            <a:ext cy="9067799" cx="4987924"/>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75" name="Shape 75"/>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6" name="Shape 76"/>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7" name="Shape 77"/>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y="0" x="0"/>
          <a:ext cy="0" cx="0"/>
          <a:chOff y="0" x="0"/>
          <a:chExt cy="0" cx="0"/>
        </a:xfrm>
      </p:grpSpPr>
      <p:sp>
        <p:nvSpPr>
          <p:cNvPr id="79" name="Shape 79"/>
          <p:cNvSpPr txBox="1"/>
          <p:nvPr>
            <p:ph type="title"/>
          </p:nvPr>
        </p:nvSpPr>
        <p:spPr>
          <a:xfrm rot="5400000">
            <a:off y="2395537" x="5211762"/>
            <a:ext cy="2266949" cx="6454775"/>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80" name="Shape 80"/>
          <p:cNvSpPr txBox="1"/>
          <p:nvPr>
            <p:ph idx="1" type="body"/>
          </p:nvPr>
        </p:nvSpPr>
        <p:spPr>
          <a:xfrm rot="5400000">
            <a:off y="204787" x="601662"/>
            <a:ext cy="6648450" cx="6454775"/>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81" name="Shape 8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82" name="Shape 8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83" name="Shape 8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y="0" x="0"/>
          <a:ext cy="0" cx="0"/>
          <a:chOff y="0" x="0"/>
          <a:chExt cy="0" cx="0"/>
        </a:xfrm>
      </p:grpSpPr>
      <p:sp>
        <p:nvSpPr>
          <p:cNvPr id="22" name="Shape 22"/>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23" name="Shape 23"/>
          <p:cNvSpPr txBox="1"/>
          <p:nvPr>
            <p:ph idx="1" type="body"/>
          </p:nvPr>
        </p:nvSpPr>
        <p:spPr>
          <a:xfrm>
            <a:off y="1768475" x="504825"/>
            <a:ext cy="4987924" cx="9067799"/>
          </a:xfrm>
          <a:prstGeom prst="rect">
            <a:avLst/>
          </a:prstGeom>
          <a:noFill/>
          <a:ln>
            <a:noFill/>
          </a:ln>
        </p:spPr>
        <p:txBody>
          <a:bodyPr bIns="91425" rIns="91425" lIns="91425" tIns="91425" anchor="t" anchorCtr="0"/>
          <a:lstStyle>
            <a:lvl1pPr algn="l" rtl="0" indent="-342900" marL="342900">
              <a:lnSpc>
                <a:spcPct val="93000"/>
              </a:lnSpc>
              <a:spcBef>
                <a:spcPts val="0"/>
              </a:spcBef>
              <a:spcAft>
                <a:spcPts val="1425"/>
              </a:spcAft>
              <a:defRPr/>
            </a:lvl1pPr>
            <a:lvl2pPr algn="l" rtl="0" indent="-285750" marL="742950">
              <a:lnSpc>
                <a:spcPct val="93000"/>
              </a:lnSpc>
              <a:spcBef>
                <a:spcPts val="0"/>
              </a:spcBef>
              <a:spcAft>
                <a:spcPts val="1138"/>
              </a:spcAft>
              <a:defRPr/>
            </a:lvl2pPr>
            <a:lvl3pPr algn="l" rtl="0" indent="-241300" marL="1143000">
              <a:lnSpc>
                <a:spcPct val="93000"/>
              </a:lnSpc>
              <a:spcBef>
                <a:spcPts val="0"/>
              </a:spcBef>
              <a:spcAft>
                <a:spcPts val="850"/>
              </a:spcAft>
              <a:defRPr/>
            </a:lvl3pPr>
            <a:lvl4pPr algn="l" rtl="0" indent="-228600" marL="1600200">
              <a:lnSpc>
                <a:spcPct val="93000"/>
              </a:lnSpc>
              <a:spcBef>
                <a:spcPts val="0"/>
              </a:spcBef>
              <a:spcAft>
                <a:spcPts val="575"/>
              </a:spcAft>
              <a:defRPr/>
            </a:lvl4pPr>
            <a:lvl5pPr algn="l" rtl="0" indent="-228600" marL="2057400">
              <a:lnSpc>
                <a:spcPct val="93000"/>
              </a:lnSpc>
              <a:spcBef>
                <a:spcPts val="0"/>
              </a:spcBef>
              <a:spcAft>
                <a:spcPts val="288"/>
              </a:spcAft>
              <a:defRPr/>
            </a:lvl5pPr>
            <a:lvl6pPr algn="l" rtl="0" indent="-228600" marL="2514600">
              <a:lnSpc>
                <a:spcPct val="93000"/>
              </a:lnSpc>
              <a:spcBef>
                <a:spcPts val="0"/>
              </a:spcBef>
              <a:spcAft>
                <a:spcPts val="288"/>
              </a:spcAft>
              <a:defRPr/>
            </a:lvl6pPr>
            <a:lvl7pPr algn="l" rtl="0" indent="-228600" marL="2971800">
              <a:lnSpc>
                <a:spcPct val="93000"/>
              </a:lnSpc>
              <a:spcBef>
                <a:spcPts val="0"/>
              </a:spcBef>
              <a:spcAft>
                <a:spcPts val="288"/>
              </a:spcAft>
              <a:defRPr/>
            </a:lvl7pPr>
            <a:lvl8pPr algn="l" rtl="0" indent="-228600" marL="3429000">
              <a:lnSpc>
                <a:spcPct val="93000"/>
              </a:lnSpc>
              <a:spcBef>
                <a:spcPts val="0"/>
              </a:spcBef>
              <a:spcAft>
                <a:spcPts val="288"/>
              </a:spcAft>
              <a:defRPr/>
            </a:lvl8pPr>
            <a:lvl9pPr algn="l" rtl="0" indent="-228600" marL="3886200">
              <a:lnSpc>
                <a:spcPct val="93000"/>
              </a:lnSpc>
              <a:spcBef>
                <a:spcPts val="0"/>
              </a:spcBef>
              <a:spcAft>
                <a:spcPts val="288"/>
              </a:spcAft>
              <a:defRPr/>
            </a:lvl9pPr>
          </a:lstStyle>
          <a:p/>
        </p:txBody>
      </p:sp>
      <p:sp>
        <p:nvSpPr>
          <p:cNvPr id="24" name="Shape 24"/>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25" name="Shape 25"/>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26" name="Shape 26"/>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7" name="Shape 27"/>
        <p:cNvGrpSpPr/>
        <p:nvPr/>
      </p:nvGrpSpPr>
      <p:grpSpPr>
        <a:xfrm>
          <a:off y="0" x="0"/>
          <a:ext cy="0" cx="0"/>
          <a:chOff y="0" x="0"/>
          <a:chExt cy="0" cx="0"/>
        </a:xfrm>
      </p:grpSpPr>
      <p:sp>
        <p:nvSpPr>
          <p:cNvPr id="28" name="Shape 28"/>
          <p:cNvSpPr txBox="1"/>
          <p:nvPr>
            <p:ph type="title"/>
          </p:nvPr>
        </p:nvSpPr>
        <p:spPr>
          <a:xfrm>
            <a:off y="4857750" x="796925"/>
            <a:ext cy="1501775" cx="8567738"/>
          </a:xfrm>
          <a:prstGeom prst="rect">
            <a:avLst/>
          </a:prstGeom>
          <a:solidFill>
            <a:srgbClr val="99CC00"/>
          </a:solidFill>
          <a:ln>
            <a:noFill/>
          </a:ln>
        </p:spPr>
        <p:txBody>
          <a:bodyPr bIns="91425" rIns="91425" lIns="91425" t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9" name="Shape 29"/>
          <p:cNvSpPr txBox="1"/>
          <p:nvPr>
            <p:ph idx="1" type="body"/>
          </p:nvPr>
        </p:nvSpPr>
        <p:spPr>
          <a:xfrm>
            <a:off y="3203575" x="796925"/>
            <a:ext cy="1654174" cx="8567738"/>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30" name="Shape 30"/>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1" name="Shape 31"/>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2" name="Shape 32"/>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y="0" x="0"/>
          <a:ext cy="0" cx="0"/>
          <a:chOff y="0" x="0"/>
          <a:chExt cy="0" cx="0"/>
        </a:xfrm>
      </p:grpSpPr>
      <p:sp>
        <p:nvSpPr>
          <p:cNvPr id="34" name="Shape 34"/>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35" name="Shape 35"/>
          <p:cNvSpPr txBox="1"/>
          <p:nvPr>
            <p:ph idx="1" type="body"/>
          </p:nvPr>
        </p:nvSpPr>
        <p:spPr>
          <a:xfrm>
            <a:off y="1768475" x="504825"/>
            <a:ext cy="4987924" cx="44577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6" name="Shape 36"/>
          <p:cNvSpPr txBox="1"/>
          <p:nvPr>
            <p:ph idx="2" type="body"/>
          </p:nvPr>
        </p:nvSpPr>
        <p:spPr>
          <a:xfrm>
            <a:off y="1768475" x="5114925"/>
            <a:ext cy="4987924" cx="44577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7" name="Shape 37"/>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8" name="Shape 38"/>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39" name="Shape 39"/>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0" name="Shape 40"/>
        <p:cNvGrpSpPr/>
        <p:nvPr/>
      </p:nvGrpSpPr>
      <p:grpSpPr>
        <a:xfrm>
          <a:off y="0" x="0"/>
          <a:ext cy="0" cx="0"/>
          <a:chOff y="0" x="0"/>
          <a:chExt cy="0" cx="0"/>
        </a:xfrm>
      </p:grpSpPr>
      <p:sp>
        <p:nvSpPr>
          <p:cNvPr id="41" name="Shape 41"/>
          <p:cNvSpPr txBox="1"/>
          <p:nvPr>
            <p:ph type="title"/>
          </p:nvPr>
        </p:nvSpPr>
        <p:spPr>
          <a:xfrm>
            <a:off y="303212" x="504825"/>
            <a:ext cy="1258887" cx="9072562"/>
          </a:xfrm>
          <a:prstGeom prst="rect">
            <a:avLst/>
          </a:prstGeom>
          <a:solidFill>
            <a:srgbClr val="99CC00"/>
          </a:solidFill>
          <a:ln>
            <a:noFill/>
          </a:ln>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2" name="Shape 42"/>
          <p:cNvSpPr txBox="1"/>
          <p:nvPr>
            <p:ph idx="1" type="body"/>
          </p:nvPr>
        </p:nvSpPr>
        <p:spPr>
          <a:xfrm>
            <a:off y="1692275" x="504825"/>
            <a:ext cy="704850" cx="4452937"/>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43" name="Shape 43"/>
          <p:cNvSpPr txBox="1"/>
          <p:nvPr>
            <p:ph idx="2" type="body"/>
          </p:nvPr>
        </p:nvSpPr>
        <p:spPr>
          <a:xfrm>
            <a:off y="2397125" x="504825"/>
            <a:ext cy="4356099" cx="4452937"/>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4" name="Shape 44"/>
          <p:cNvSpPr txBox="1"/>
          <p:nvPr>
            <p:ph idx="3" type="body"/>
          </p:nvPr>
        </p:nvSpPr>
        <p:spPr>
          <a:xfrm>
            <a:off y="1692275" x="5121275"/>
            <a:ext cy="704850" cx="4456112"/>
          </a:xfrm>
          <a:prstGeom prst="rect">
            <a:avLst/>
          </a:prstGeom>
          <a:noFill/>
          <a:ln>
            <a:noFill/>
          </a:ln>
        </p:spPr>
        <p:txBody>
          <a:bodyPr bIns="91425" rIns="91425" lIns="91425" tIns="91425" anchor="b"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45" name="Shape 45"/>
          <p:cNvSpPr txBox="1"/>
          <p:nvPr>
            <p:ph idx="4" type="body"/>
          </p:nvPr>
        </p:nvSpPr>
        <p:spPr>
          <a:xfrm>
            <a:off y="2397125" x="5121275"/>
            <a:ext cy="4356099" cx="4456112"/>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6" name="Shape 46"/>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47" name="Shape 47"/>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48" name="Shape 48"/>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y="0" x="0"/>
          <a:ext cy="0" cx="0"/>
          <a:chOff y="0" x="0"/>
          <a:chExt cy="0" cx="0"/>
        </a:xfrm>
      </p:grpSpPr>
      <p:sp>
        <p:nvSpPr>
          <p:cNvPr id="50" name="Shape 50"/>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algn="ctr" rtl="0" indent="-228600" marL="2514600">
              <a:lnSpc>
                <a:spcPct val="93000"/>
              </a:lnSpc>
              <a:spcBef>
                <a:spcPts val="0"/>
              </a:spcBef>
              <a:spcAft>
                <a:spcPts val="0"/>
              </a:spcAft>
              <a:defRPr/>
            </a:lvl6pPr>
            <a:lvl7pPr algn="ctr" rtl="0" indent="-228600" marL="2971800">
              <a:lnSpc>
                <a:spcPct val="93000"/>
              </a:lnSpc>
              <a:spcBef>
                <a:spcPts val="0"/>
              </a:spcBef>
              <a:spcAft>
                <a:spcPts val="0"/>
              </a:spcAft>
              <a:defRPr/>
            </a:lvl7pPr>
            <a:lvl8pPr algn="ctr" rtl="0" indent="-228600" marL="3429000">
              <a:lnSpc>
                <a:spcPct val="93000"/>
              </a:lnSpc>
              <a:spcBef>
                <a:spcPts val="0"/>
              </a:spcBef>
              <a:spcAft>
                <a:spcPts val="0"/>
              </a:spcAft>
              <a:defRPr/>
            </a:lvl8pPr>
            <a:lvl9pPr algn="ctr" rtl="0" indent="-228600" marL="3886200">
              <a:lnSpc>
                <a:spcPct val="93000"/>
              </a:lnSpc>
              <a:spcBef>
                <a:spcPts val="0"/>
              </a:spcBef>
              <a:spcAft>
                <a:spcPts val="0"/>
              </a:spcAft>
              <a:defRPr/>
            </a:lvl9pPr>
          </a:lstStyle>
          <a:p/>
        </p:txBody>
      </p:sp>
      <p:sp>
        <p:nvSpPr>
          <p:cNvPr id="51" name="Shape 5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2" name="Shape 5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3" name="Shape 5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6" name="Shape 56"/>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57" name="Shape 57"/>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y="0" x="0"/>
          <a:ext cy="0" cx="0"/>
          <a:chOff y="0" x="0"/>
          <a:chExt cy="0" cx="0"/>
        </a:xfrm>
      </p:grpSpPr>
      <p:sp>
        <p:nvSpPr>
          <p:cNvPr id="59" name="Shape 59"/>
          <p:cNvSpPr txBox="1"/>
          <p:nvPr>
            <p:ph type="title"/>
          </p:nvPr>
        </p:nvSpPr>
        <p:spPr>
          <a:xfrm>
            <a:off y="301625" x="504825"/>
            <a:ext cy="1279525" cx="3316287"/>
          </a:xfrm>
          <a:prstGeom prst="rect">
            <a:avLst/>
          </a:prstGeom>
          <a:solidFill>
            <a:srgbClr val="99CC00"/>
          </a:solidFill>
          <a:ln>
            <a:noFill/>
          </a:ln>
        </p:spPr>
        <p:txBody>
          <a:bodyPr bIns="91425" rIns="91425" lIns="91425" t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60" name="Shape 60"/>
          <p:cNvSpPr txBox="1"/>
          <p:nvPr>
            <p:ph idx="1" type="body"/>
          </p:nvPr>
        </p:nvSpPr>
        <p:spPr>
          <a:xfrm>
            <a:off y="301625" x="3941762"/>
            <a:ext cy="6451600" cx="5635625"/>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61" name="Shape 61"/>
          <p:cNvSpPr txBox="1"/>
          <p:nvPr>
            <p:ph idx="2" type="body"/>
          </p:nvPr>
        </p:nvSpPr>
        <p:spPr>
          <a:xfrm>
            <a:off y="1581150" x="504825"/>
            <a:ext cy="5172075" cx="3316287"/>
          </a:xfrm>
          <a:prstGeom prst="rect">
            <a:avLst/>
          </a:prstGeom>
          <a:noFill/>
          <a:ln>
            <a:noFill/>
          </a:ln>
        </p:spPr>
        <p:txBody>
          <a:bodyPr bIns="91425" rIns="91425" lIns="91425" tIns="91425" anchor="t"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62" name="Shape 62"/>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63" name="Shape 63"/>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64" name="Shape 64"/>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y="0" x="0"/>
          <a:ext cy="0" cx="0"/>
          <a:chOff y="0" x="0"/>
          <a:chExt cy="0" cx="0"/>
        </a:xfrm>
      </p:grpSpPr>
      <p:sp>
        <p:nvSpPr>
          <p:cNvPr id="66" name="Shape 66"/>
          <p:cNvSpPr txBox="1"/>
          <p:nvPr>
            <p:ph type="title"/>
          </p:nvPr>
        </p:nvSpPr>
        <p:spPr>
          <a:xfrm>
            <a:off y="5291137" x="1976438"/>
            <a:ext cy="625475" cx="6048374"/>
          </a:xfrm>
          <a:prstGeom prst="rect">
            <a:avLst/>
          </a:prstGeom>
          <a:solidFill>
            <a:srgbClr val="99CC00"/>
          </a:solidFill>
          <a:ln>
            <a:noFill/>
          </a:ln>
        </p:spPr>
        <p:txBody>
          <a:bodyPr bIns="91425" rIns="91425" lIns="91425" t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pic>
        <p:nvPicPr>
          <p:cNvPr id="67" name="Shape 67"/>
          <p:cNvPicPr preferRelativeResize="0"/>
          <p:nvPr>
            <p:ph idx="2" type="pic"/>
          </p:nvPr>
        </p:nvPicPr>
        <p:spPr>
          <a:xfrm>
            <a:off y="674687" x="1976438"/>
            <a:ext cy="4537074" cx="6048374"/>
          </a:xfrm>
          <a:prstGeom prst="rect">
            <a:avLst/>
          </a:prstGeom>
          <a:noFill/>
          <a:ln>
            <a:noFill/>
          </a:ln>
        </p:spPr>
      </p:pic>
      <p:sp>
        <p:nvSpPr>
          <p:cNvPr id="68" name="Shape 68"/>
          <p:cNvSpPr txBox="1"/>
          <p:nvPr>
            <p:ph idx="1" type="body"/>
          </p:nvPr>
        </p:nvSpPr>
        <p:spPr>
          <a:xfrm>
            <a:off y="5916612" x="1976438"/>
            <a:ext cy="887411" cx="6048374"/>
          </a:xfrm>
          <a:prstGeom prst="rect">
            <a:avLst/>
          </a:prstGeom>
          <a:noFill/>
          <a:ln>
            <a:noFill/>
          </a:ln>
        </p:spPr>
        <p:txBody>
          <a:bodyPr bIns="91425" rIns="91425" lIns="91425" tIns="91425" anchor="t" anchorCtr="0"/>
          <a:lstStyle>
            <a:lvl1pPr rtl="0" indent="0" marL="0">
              <a:buFont typeface="Arial"/>
              <a:buNone/>
              <a:defRPr/>
            </a:lvl1pPr>
            <a:lvl2pPr rtl="0" indent="0" marL="457200">
              <a:buFont typeface="Arial"/>
              <a:buNone/>
              <a:defRPr/>
            </a:lvl2pPr>
            <a:lvl3pPr rtl="0" indent="0" marL="914400">
              <a:buFont typeface="Arial"/>
              <a:buNone/>
              <a:defRPr/>
            </a:lvl3pPr>
            <a:lvl4pPr rtl="0" indent="0" marL="1371600">
              <a:buFont typeface="Arial"/>
              <a:buNone/>
              <a:defRPr/>
            </a:lvl4pPr>
            <a:lvl5pPr rtl="0" indent="0" marL="1828800">
              <a:buFont typeface="Arial"/>
              <a:buNone/>
              <a:defRPr/>
            </a:lvl5pPr>
            <a:lvl6pPr rtl="0" indent="0" marL="2286000">
              <a:buFont typeface="Arial"/>
              <a:buNone/>
              <a:defRPr/>
            </a:lvl6pPr>
            <a:lvl7pPr rtl="0" indent="0" marL="2743200">
              <a:buFont typeface="Arial"/>
              <a:buNone/>
              <a:defRPr/>
            </a:lvl7pPr>
            <a:lvl8pPr rtl="0" indent="0" marL="3200400">
              <a:buFont typeface="Arial"/>
              <a:buNone/>
              <a:defRPr/>
            </a:lvl8pPr>
            <a:lvl9pPr rtl="0" indent="0" marL="3657600">
              <a:buFont typeface="Arial"/>
              <a:buNone/>
              <a:defRPr/>
            </a:lvl9pPr>
          </a:lstStyle>
          <a:p/>
        </p:txBody>
      </p:sp>
      <p:sp>
        <p:nvSpPr>
          <p:cNvPr id="69" name="Shape 69"/>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0" name="Shape 70"/>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71" name="Shape 71"/>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3.xml" Type="http://schemas.openxmlformats.org/officeDocument/2006/relationships/theme" Id="rId14"/><Relationship Target="../media/image00.jpg" Type="http://schemas.openxmlformats.org/officeDocument/2006/relationships/image" Id="rId2"/><Relationship Target="../slideLayouts/slideLayout10.xml" Type="http://schemas.openxmlformats.org/officeDocument/2006/relationships/slideLayout" Id="rId12"/><Relationship Target="../media/image28.png" Type="http://schemas.openxmlformats.org/officeDocument/2006/relationships/image" Id="rId1"/><Relationship Target="../slideLayouts/slideLayout11.xml" Type="http://schemas.openxmlformats.org/officeDocument/2006/relationships/slideLayout" Id="rId13"/><Relationship Target="../slideLayouts/slideLayout2.xml" Type="http://schemas.openxmlformats.org/officeDocument/2006/relationships/slideLayout" Id="rId4"/><Relationship Target="../slideLayouts/slideLayout8.xml" Type="http://schemas.openxmlformats.org/officeDocument/2006/relationships/slideLayout" Id="rId10"/><Relationship Target="../slideLayouts/slideLayout1.xml" Type="http://schemas.openxmlformats.org/officeDocument/2006/relationships/slideLayout" Id="rId3"/><Relationship Target="../slideLayouts/slideLayout9.xml" Type="http://schemas.openxmlformats.org/officeDocument/2006/relationships/slideLayout" Id="rId11"/><Relationship Target="../slideLayouts/slideLayout7.xml" Type="http://schemas.openxmlformats.org/officeDocument/2006/relationships/slideLayout" Id="rId9"/><Relationship Target="../slideLayouts/slideLayout4.xml" Type="http://schemas.openxmlformats.org/officeDocument/2006/relationships/slideLayout" Id="rId6"/><Relationship Target="../slideLayouts/slideLayout3.xml" Type="http://schemas.openxmlformats.org/officeDocument/2006/relationships/slideLayout" Id="rId5"/><Relationship Target="../slideLayouts/slideLayout6.xml" Type="http://schemas.openxmlformats.org/officeDocument/2006/relationships/slideLayout" Id="rId8"/><Relationship Target="../slideLayouts/slideLayout5.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 name="Shape 8"/>
        <p:cNvGrpSpPr/>
        <p:nvPr/>
      </p:nvGrpSpPr>
      <p:grpSpPr>
        <a:xfrm>
          <a:off y="0" x="0"/>
          <a:ext cy="0" cx="0"/>
          <a:chOff y="0" x="0"/>
          <a:chExt cy="0" cx="0"/>
        </a:xfrm>
      </p:grpSpPr>
      <p:sp>
        <p:nvSpPr>
          <p:cNvPr id="9" name="Shape 9"/>
          <p:cNvSpPr txBox="1"/>
          <p:nvPr>
            <p:ph type="title"/>
          </p:nvPr>
        </p:nvSpPr>
        <p:spPr>
          <a:xfrm>
            <a:off y="301625" x="504825"/>
            <a:ext cy="1260474" cx="9067799"/>
          </a:xfrm>
          <a:prstGeom prst="rect">
            <a:avLst/>
          </a:prstGeom>
          <a:solidFill>
            <a:srgbClr val="99CC00"/>
          </a:solidFill>
          <a:ln>
            <a:noFill/>
          </a:ln>
        </p:spPr>
        <p:txBody>
          <a:bodyPr bIns="91425" rIns="91425" lIns="91425" tIns="91425" anchor="ctr" anchorCtr="0"/>
          <a:lstStyle>
            <a:lvl1pPr algn="ctr" rtl="0" marR="0" indent="0" marL="0">
              <a:lnSpc>
                <a:spcPct val="93000"/>
              </a:lnSpc>
              <a:spcBef>
                <a:spcPts val="0"/>
              </a:spcBef>
              <a:spcAft>
                <a:spcPts val="0"/>
              </a:spcAft>
              <a:defRPr/>
            </a:lvl1pPr>
            <a:lvl2pPr algn="ctr" rtl="0" marR="0" indent="0" marL="0">
              <a:lnSpc>
                <a:spcPct val="93000"/>
              </a:lnSpc>
              <a:spcBef>
                <a:spcPts val="0"/>
              </a:spcBef>
              <a:spcAft>
                <a:spcPts val="0"/>
              </a:spcAft>
              <a:defRPr/>
            </a:lvl2pPr>
            <a:lvl3pPr algn="ctr" rtl="0" marR="0" indent="0" marL="0">
              <a:lnSpc>
                <a:spcPct val="93000"/>
              </a:lnSpc>
              <a:spcBef>
                <a:spcPts val="0"/>
              </a:spcBef>
              <a:spcAft>
                <a:spcPts val="0"/>
              </a:spcAft>
              <a:defRPr/>
            </a:lvl3pPr>
            <a:lvl4pPr algn="ctr" rtl="0" marR="0" indent="0" marL="0">
              <a:lnSpc>
                <a:spcPct val="93000"/>
              </a:lnSpc>
              <a:spcBef>
                <a:spcPts val="0"/>
              </a:spcBef>
              <a:spcAft>
                <a:spcPts val="0"/>
              </a:spcAft>
              <a:defRPr/>
            </a:lvl4pPr>
            <a:lvl5pPr algn="ctr" rtl="0" marR="0" indent="0" marL="0">
              <a:lnSpc>
                <a:spcPct val="93000"/>
              </a:lnSpc>
              <a:spcBef>
                <a:spcPts val="0"/>
              </a:spcBef>
              <a:spcAft>
                <a:spcPts val="0"/>
              </a:spcAft>
              <a:defRPr/>
            </a:lvl5pPr>
            <a:lvl6pPr algn="ctr" rtl="0" marR="0" indent="-228600" marL="2514600">
              <a:lnSpc>
                <a:spcPct val="93000"/>
              </a:lnSpc>
              <a:spcBef>
                <a:spcPts val="0"/>
              </a:spcBef>
              <a:spcAft>
                <a:spcPts val="0"/>
              </a:spcAft>
              <a:defRPr/>
            </a:lvl6pPr>
            <a:lvl7pPr algn="ctr" rtl="0" marR="0" indent="-228600" marL="2971800">
              <a:lnSpc>
                <a:spcPct val="93000"/>
              </a:lnSpc>
              <a:spcBef>
                <a:spcPts val="0"/>
              </a:spcBef>
              <a:spcAft>
                <a:spcPts val="0"/>
              </a:spcAft>
              <a:defRPr/>
            </a:lvl7pPr>
            <a:lvl8pPr algn="ctr" rtl="0" marR="0" indent="-228600" marL="3429000">
              <a:lnSpc>
                <a:spcPct val="93000"/>
              </a:lnSpc>
              <a:spcBef>
                <a:spcPts val="0"/>
              </a:spcBef>
              <a:spcAft>
                <a:spcPts val="0"/>
              </a:spcAft>
              <a:defRPr/>
            </a:lvl8pPr>
            <a:lvl9pPr algn="ctr" rtl="0" marR="0" indent="-228600" marL="3886200">
              <a:lnSpc>
                <a:spcPct val="93000"/>
              </a:lnSpc>
              <a:spcBef>
                <a:spcPts val="0"/>
              </a:spcBef>
              <a:spcAft>
                <a:spcPts val="0"/>
              </a:spcAft>
              <a:defRPr/>
            </a:lvl9pPr>
          </a:lstStyle>
          <a:p/>
        </p:txBody>
      </p:sp>
      <p:sp>
        <p:nvSpPr>
          <p:cNvPr id="10" name="Shape 10"/>
          <p:cNvSpPr txBox="1"/>
          <p:nvPr>
            <p:ph idx="1" type="body"/>
          </p:nvPr>
        </p:nvSpPr>
        <p:spPr>
          <a:xfrm>
            <a:off y="1768475" x="504825"/>
            <a:ext cy="4987924" cx="9067799"/>
          </a:xfrm>
          <a:prstGeom prst="rect">
            <a:avLst/>
          </a:prstGeom>
          <a:noFill/>
          <a:ln>
            <a:noFill/>
          </a:ln>
        </p:spPr>
        <p:txBody>
          <a:bodyPr bIns="91425" rIns="91425" lIns="91425" tIns="91425" anchor="t" anchorCtr="0"/>
          <a:lstStyle>
            <a:lvl1pPr algn="l" rtl="0" marR="0" indent="-342900" marL="342900">
              <a:lnSpc>
                <a:spcPct val="93000"/>
              </a:lnSpc>
              <a:spcBef>
                <a:spcPts val="0"/>
              </a:spcBef>
              <a:spcAft>
                <a:spcPts val="1425"/>
              </a:spcAft>
              <a:defRPr/>
            </a:lvl1pPr>
            <a:lvl2pPr algn="l" rtl="0" marR="0" indent="-285750" marL="742950">
              <a:lnSpc>
                <a:spcPct val="93000"/>
              </a:lnSpc>
              <a:spcBef>
                <a:spcPts val="0"/>
              </a:spcBef>
              <a:spcAft>
                <a:spcPts val="1138"/>
              </a:spcAft>
              <a:defRPr/>
            </a:lvl2pPr>
            <a:lvl3pPr algn="l" rtl="0" marR="0" indent="-241300" marL="1143000">
              <a:lnSpc>
                <a:spcPct val="93000"/>
              </a:lnSpc>
              <a:spcBef>
                <a:spcPts val="0"/>
              </a:spcBef>
              <a:spcAft>
                <a:spcPts val="850"/>
              </a:spcAft>
              <a:defRPr/>
            </a:lvl3pPr>
            <a:lvl4pPr algn="l" rtl="0" marR="0" indent="-228600" marL="1600200">
              <a:lnSpc>
                <a:spcPct val="93000"/>
              </a:lnSpc>
              <a:spcBef>
                <a:spcPts val="0"/>
              </a:spcBef>
              <a:spcAft>
                <a:spcPts val="575"/>
              </a:spcAft>
              <a:defRPr/>
            </a:lvl4pPr>
            <a:lvl5pPr algn="l" rtl="0" marR="0" indent="-228600" marL="2057400">
              <a:lnSpc>
                <a:spcPct val="93000"/>
              </a:lnSpc>
              <a:spcBef>
                <a:spcPts val="0"/>
              </a:spcBef>
              <a:spcAft>
                <a:spcPts val="288"/>
              </a:spcAft>
              <a:defRPr/>
            </a:lvl5pPr>
            <a:lvl6pPr algn="l" rtl="0" marR="0" indent="-228600" marL="2514600">
              <a:lnSpc>
                <a:spcPct val="93000"/>
              </a:lnSpc>
              <a:spcBef>
                <a:spcPts val="0"/>
              </a:spcBef>
              <a:spcAft>
                <a:spcPts val="288"/>
              </a:spcAft>
              <a:defRPr/>
            </a:lvl6pPr>
            <a:lvl7pPr algn="l" rtl="0" marR="0" indent="-228600" marL="2971800">
              <a:lnSpc>
                <a:spcPct val="93000"/>
              </a:lnSpc>
              <a:spcBef>
                <a:spcPts val="0"/>
              </a:spcBef>
              <a:spcAft>
                <a:spcPts val="288"/>
              </a:spcAft>
              <a:defRPr/>
            </a:lvl7pPr>
            <a:lvl8pPr algn="l" rtl="0" marR="0" indent="-228600" marL="3429000">
              <a:lnSpc>
                <a:spcPct val="93000"/>
              </a:lnSpc>
              <a:spcBef>
                <a:spcPts val="0"/>
              </a:spcBef>
              <a:spcAft>
                <a:spcPts val="288"/>
              </a:spcAft>
              <a:defRPr/>
            </a:lvl8pPr>
            <a:lvl9pPr algn="l" rtl="0" marR="0" indent="-228600" marL="3886200">
              <a:lnSpc>
                <a:spcPct val="93000"/>
              </a:lnSpc>
              <a:spcBef>
                <a:spcPts val="0"/>
              </a:spcBef>
              <a:spcAft>
                <a:spcPts val="288"/>
              </a:spcAft>
              <a:defRPr/>
            </a:lvl9pPr>
          </a:lstStyle>
          <a:p/>
        </p:txBody>
      </p:sp>
      <p:sp>
        <p:nvSpPr>
          <p:cNvPr id="11" name="Shape 11"/>
          <p:cNvSpPr txBox="1"/>
          <p:nvPr>
            <p:ph idx="10" type="dt"/>
          </p:nvPr>
        </p:nvSpPr>
        <p:spPr>
          <a:xfrm>
            <a:off y="6886575" x="504825"/>
            <a:ext cy="519112" cx="2344737"/>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12" name="Shape 12"/>
          <p:cNvSpPr txBox="1"/>
          <p:nvPr>
            <p:ph idx="11" type="ftr"/>
          </p:nvPr>
        </p:nvSpPr>
        <p:spPr>
          <a:xfrm>
            <a:off y="6886575" x="3448050"/>
            <a:ext cy="519112" cx="319404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sp>
        <p:nvSpPr>
          <p:cNvPr id="13" name="Shape 13"/>
          <p:cNvSpPr txBox="1"/>
          <p:nvPr>
            <p:ph idx="12" type="sldNum"/>
          </p:nvPr>
        </p:nvSpPr>
        <p:spPr>
          <a:xfrm>
            <a:off y="6886575" x="7227888"/>
            <a:ext cy="519112" cx="2346324"/>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defRPr/>
            </a:lvl2pPr>
            <a:lvl3pPr algn="l" rtl="0" marR="0" indent="0" marL="914400">
              <a:defRPr/>
            </a:lvl3pPr>
            <a:lvl4pPr algn="l" rtl="0" marR="0" indent="0" marL="1371600">
              <a:defRPr/>
            </a:lvl4pPr>
            <a:lvl5pPr algn="l" rtl="0" marR="0" indent="0" marL="1828800">
              <a:defRPr/>
            </a:lvl5pPr>
            <a:lvl6pPr algn="l" rtl="0" marR="0" indent="0" marL="2286000">
              <a:defRPr/>
            </a:lvl6pPr>
            <a:lvl7pPr algn="l" rtl="0" marR="0" indent="0" marL="2743200">
              <a:defRPr/>
            </a:lvl7pPr>
            <a:lvl8pPr algn="l" rtl="0" marR="0" indent="0" marL="3200400">
              <a:defRPr/>
            </a:lvl8pPr>
            <a:lvl9pPr algn="l" rtl="0" marR="0" indent="0" marL="3657600">
              <a:defRPr/>
            </a:lvl9pPr>
          </a:lstStyle>
          <a:p/>
        </p:txBody>
      </p:sp>
      <p:pic>
        <p:nvPicPr>
          <p:cNvPr id="14" name="Shape 14"/>
          <p:cNvPicPr preferRelativeResize="0"/>
          <p:nvPr/>
        </p:nvPicPr>
        <p:blipFill>
          <a:blip r:embed="rId1"/>
          <a:stretch>
            <a:fillRect/>
          </a:stretch>
        </p:blipFill>
        <p:spPr>
          <a:xfrm>
            <a:off y="6732588" x="7600950"/>
            <a:ext cy="619124" cx="2087562"/>
          </a:xfrm>
          <a:prstGeom prst="rect">
            <a:avLst/>
          </a:prstGeom>
        </p:spPr>
      </p:pic>
      <p:pic>
        <p:nvPicPr>
          <p:cNvPr id="15" name="Shape 15"/>
          <p:cNvPicPr preferRelativeResize="0"/>
          <p:nvPr/>
        </p:nvPicPr>
        <p:blipFill>
          <a:blip r:embed="rId2"/>
          <a:stretch>
            <a:fillRect/>
          </a:stretch>
        </p:blipFill>
        <p:spPr>
          <a:xfrm>
            <a:off y="6692900" x="144463"/>
            <a:ext cy="758825" cx="2982912"/>
          </a:xfrm>
          <a:prstGeom prst="rect">
            <a:avLst/>
          </a:prstGeom>
        </p:spPr>
      </p:pic>
    </p:spTree>
  </p:cSld>
  <p:clrMap accent2="accent2" accent3="accent3" accent4="accent4" accent5="accent5" accent6="accent6" hlink="hlink" tx2="lt2" tx1="dk1" bg2="dk2" bg1="lt1" folHlink="folHlink" accent1="accent1"/>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4"/><Relationship Target="../media/image05.png" Type="http://schemas.openxmlformats.org/officeDocument/2006/relationships/image" Id="rId3"/><Relationship Target="../media/image06.png" Type="http://schemas.openxmlformats.org/officeDocument/2006/relationships/image" Id="rId5"/></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10.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26.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 Target="../media/image23.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4"/><Relationship Target="../media/image24.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25.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31.pn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media/image30.pn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 Target="../media/image40.png" Type="http://schemas.openxmlformats.org/officeDocument/2006/relationships/image" Id="rId4"/><Relationship Target="../media/image30.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media/image34.pn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41.pn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42.png" Type="http://schemas.openxmlformats.org/officeDocument/2006/relationships/image" Id="rId4"/><Relationship Target="../media/image32.pn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 Target="../media/image35.pn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2.xml" Type="http://schemas.openxmlformats.org/officeDocument/2006/relationships/slideLayout" Id="rId1"/><Relationship Target="../media/image44.pn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 Target="../media/image36.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 Target="../media/image46.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 Target="../media/image37.pn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 Target="../media/image45.pn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2.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2.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 Target="../media/image50.png" Type="http://schemas.openxmlformats.org/officeDocument/2006/relationships/image" Id="rId3"/></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2.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xml" Type="http://schemas.openxmlformats.org/officeDocument/2006/relationships/slideLayout" Id="rId1"/><Relationship Target="../media/image38.pn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xml" Type="http://schemas.openxmlformats.org/officeDocument/2006/relationships/slideLayout" Id="rId1"/><Relationship Target="../media/image39.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2.xml" Type="http://schemas.openxmlformats.org/officeDocument/2006/relationships/slideLayout" Id="rId1"/><Relationship Target="../media/image48.png"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xml" Type="http://schemas.openxmlformats.org/officeDocument/2006/relationships/slideLayout" Id="rId1"/><Relationship Target="../media/image51.png" Type="http://schemas.openxmlformats.org/officeDocument/2006/relationships/image" Id="rId4"/><Relationship Target="../media/image43.png"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xml" Type="http://schemas.openxmlformats.org/officeDocument/2006/relationships/slideLayout" Id="rId1"/><Relationship Target="http://bit.ly/1eAm2xz" Type="http://schemas.openxmlformats.org/officeDocument/2006/relationships/hyperlink" TargetMode="External"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xml" Type="http://schemas.openxmlformats.org/officeDocument/2006/relationships/slideLayout" Id="rId1"/><Relationship Target="../media/image52.png" Type="http://schemas.openxmlformats.org/officeDocument/2006/relationships/image" Id="rId3"/></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2.xml" Type="http://schemas.openxmlformats.org/officeDocument/2006/relationships/slideLayout" Id="rId1"/><Relationship Target="../media/image49.png" Type="http://schemas.openxmlformats.org/officeDocument/2006/relationships/image" Id="rId4"/><Relationship Target="../media/image47.png" Type="http://schemas.openxmlformats.org/officeDocument/2006/relationships/image" Id="rId3"/></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2.xml" Type="http://schemas.openxmlformats.org/officeDocument/2006/relationships/slideLayout" Id="rId1"/></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2.xml" Type="http://schemas.openxmlformats.org/officeDocument/2006/relationships/slideLayout" Id="rId1"/></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2.xml" Type="http://schemas.openxmlformats.org/officeDocument/2006/relationships/slideLayout" Id="rId1"/></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2.xml" Type="http://schemas.openxmlformats.org/officeDocument/2006/relationships/slideLayout" Id="rId1"/></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4"/><Relationship Target="../media/image01.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y="0" x="0"/>
          <a:ext cy="0" cx="0"/>
          <a:chOff y="0" x="0"/>
          <a:chExt cy="0" cx="0"/>
        </a:xfrm>
      </p:grpSpPr>
      <p:sp>
        <p:nvSpPr>
          <p:cNvPr id="85" name="Shape 85"/>
          <p:cNvSpPr txBox="1"/>
          <p:nvPr>
            <p:ph type="ctrTitle"/>
          </p:nvPr>
        </p:nvSpPr>
        <p:spPr>
          <a:xfrm>
            <a:off y="179436" x="719831"/>
            <a:ext cy="1728191" cx="8568629"/>
          </a:xfrm>
          <a:prstGeom prst="rect">
            <a:avLst/>
          </a:prstGeom>
          <a:solidFill>
            <a:srgbClr val="D8D8D8"/>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3600" lang="en-US" i="0">
                <a:solidFill>
                  <a:srgbClr val="000000"/>
                </a:solidFill>
                <a:latin typeface="Arial"/>
                <a:ea typeface="Arial"/>
                <a:cs typeface="Arial"/>
                <a:sym typeface="Arial"/>
              </a:rPr>
              <a:t>Geogg124</a:t>
            </a:r>
            <a:br>
              <a:rPr strike="noStrike" u="none" b="1" cap="none" baseline="0" sz="3600" lang="en-US" i="0">
                <a:solidFill>
                  <a:srgbClr val="000000"/>
                </a:solidFill>
                <a:latin typeface="Arial"/>
                <a:ea typeface="Arial"/>
                <a:cs typeface="Arial"/>
                <a:sym typeface="Arial"/>
              </a:rPr>
            </a:br>
            <a:r>
              <a:rPr strike="noStrike" u="none" b="1" cap="none" baseline="0" sz="3600" lang="en-US" i="0">
                <a:solidFill>
                  <a:srgbClr val="000000"/>
                </a:solidFill>
                <a:latin typeface="Arial"/>
                <a:ea typeface="Arial"/>
                <a:cs typeface="Arial"/>
                <a:sym typeface="Arial"/>
              </a:rPr>
              <a:t>Terrestrial Ecosystem Modelling</a:t>
            </a:r>
          </a:p>
        </p:txBody>
      </p:sp>
      <p:sp>
        <p:nvSpPr>
          <p:cNvPr id="86" name="Shape 86"/>
          <p:cNvSpPr txBox="1"/>
          <p:nvPr>
            <p:ph idx="1" type="subTitle"/>
          </p:nvPr>
        </p:nvSpPr>
        <p:spPr>
          <a:xfrm>
            <a:off y="3779837" x="1839911"/>
            <a:ext cy="2362200" cx="6172199"/>
          </a:xfrm>
          <a:prstGeom prst="rect">
            <a:avLst/>
          </a:prstGeom>
          <a:solidFill>
            <a:srgbClr val="D8D8D8"/>
          </a:solidFill>
          <a:ln>
            <a:noFill/>
          </a:ln>
        </p:spPr>
        <p:txBody>
          <a:bodyPr bIns="0" rIns="0" lIns="0" tIns="28200" anchor="ctr" anchorCtr="1">
            <a:noAutofit/>
          </a:bodyPr>
          <a:lstStyle/>
          <a:p>
            <a:pPr algn="ctr" rtl="0" lvl="0" marR="0" indent="0" marL="0">
              <a:lnSpc>
                <a:spcPct val="93000"/>
              </a:lnSpc>
              <a:spcBef>
                <a:spcPts val="0"/>
              </a:spcBef>
              <a:spcAft>
                <a:spcPts val="0"/>
              </a:spcAft>
              <a:buSzPct val="25000"/>
              <a:buNone/>
            </a:pPr>
            <a:r>
              <a:rPr strike="noStrike" u="none" b="1" cap="none" baseline="0" sz="3200" lang="en-US" i="0">
                <a:solidFill>
                  <a:srgbClr val="000000"/>
                </a:solidFill>
                <a:latin typeface="Arial"/>
                <a:ea typeface="Arial"/>
                <a:cs typeface="Arial"/>
                <a:sym typeface="Arial"/>
              </a:rPr>
              <a:t>P. Lewis</a:t>
            </a:r>
          </a:p>
          <a:p>
            <a:r>
              <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Professor of Remote Sensing</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UCL Geography </a:t>
            </a:r>
          </a:p>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y="0" x="0"/>
          <a:ext cy="0" cx="0"/>
          <a:chOff y="0" x="0"/>
          <a:chExt cy="0" cx="0"/>
        </a:xfrm>
      </p:grpSpPr>
      <p:sp>
        <p:nvSpPr>
          <p:cNvPr id="147" name="Shape 14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1">
                <a:solidFill>
                  <a:srgbClr val="000000"/>
                </a:solidFill>
                <a:latin typeface="Arial"/>
                <a:ea typeface="Arial"/>
                <a:cs typeface="Arial"/>
                <a:sym typeface="Arial"/>
              </a:rPr>
              <a:t>surface and aerodynamic resistances for water vapour flow</a:t>
            </a:r>
          </a:p>
        </p:txBody>
      </p:sp>
      <p:pic>
        <p:nvPicPr>
          <p:cNvPr id="148" name="Shape 148"/>
          <p:cNvPicPr preferRelativeResize="0"/>
          <p:nvPr/>
        </p:nvPicPr>
        <p:blipFill>
          <a:blip r:embed="rId3"/>
          <a:stretch>
            <a:fillRect/>
          </a:stretch>
        </p:blipFill>
        <p:spPr>
          <a:xfrm>
            <a:off y="1691605" x="689456"/>
            <a:ext cy="5064794" cx="8838281"/>
          </a:xfrm>
          <a:prstGeom prst="rect">
            <a:avLst/>
          </a:prstGeom>
        </p:spPr>
      </p:pic>
      <p:sp>
        <p:nvSpPr>
          <p:cNvPr id="149" name="Shape 149"/>
          <p:cNvSpPr txBox="1"/>
          <p:nvPr>
            <p:ph idx="1" type="body"/>
          </p:nvPr>
        </p:nvSpPr>
        <p:spPr>
          <a:xfrm>
            <a:off y="1691605" x="504825"/>
            <a:ext cy="5064794" cx="9207545"/>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y="0" x="0"/>
          <a:ext cy="0" cx="0"/>
          <a:chOff y="0" x="0"/>
          <a:chExt cy="0" cx="0"/>
        </a:xfrm>
      </p:grpSpPr>
      <p:pic>
        <p:nvPicPr>
          <p:cNvPr id="154" name="Shape 154"/>
          <p:cNvPicPr preferRelativeResize="0"/>
          <p:nvPr/>
        </p:nvPicPr>
        <p:blipFill>
          <a:blip r:embed="rId3"/>
          <a:stretch>
            <a:fillRect/>
          </a:stretch>
        </p:blipFill>
        <p:spPr>
          <a:xfrm>
            <a:off y="251444" x="144128"/>
            <a:ext cy="6432946" cx="5357351"/>
          </a:xfrm>
          <a:prstGeom prst="rect">
            <a:avLst/>
          </a:prstGeom>
        </p:spPr>
      </p:pic>
      <p:sp>
        <p:nvSpPr>
          <p:cNvPr id="155" name="Shape 155"/>
          <p:cNvSpPr txBox="1"/>
          <p:nvPr/>
        </p:nvSpPr>
        <p:spPr>
          <a:xfrm>
            <a:off y="539477" x="5040312"/>
            <a:ext cy="1834860" cx="4290603"/>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000" lang="en-US" i="0">
                <a:solidFill>
                  <a:srgbClr val="000000"/>
                </a:solidFill>
                <a:latin typeface="Arial"/>
                <a:ea typeface="Arial"/>
                <a:cs typeface="Arial"/>
                <a:sym typeface="Arial"/>
              </a:rPr>
              <a:t>Roughness length depends on vegetation height</a:t>
            </a:r>
          </a:p>
          <a:p>
            <a:r>
              <a:t/>
            </a:r>
          </a:p>
          <a:p>
            <a:pPr algn="ctr" rtl="0" lvl="0" marR="0" indent="0" marL="0">
              <a:lnSpc>
                <a:spcPct val="93000"/>
              </a:lnSpc>
              <a:spcBef>
                <a:spcPts val="1000"/>
              </a:spcBef>
              <a:spcAft>
                <a:spcPts val="0"/>
              </a:spcAft>
              <a:buSzPct val="25000"/>
              <a:buNone/>
            </a:pPr>
            <a:r>
              <a:rPr strike="noStrike" u="none" b="0" cap="none" baseline="0" sz="2000" lang="en-US" i="0">
                <a:solidFill>
                  <a:srgbClr val="000000"/>
                </a:solidFill>
                <a:latin typeface="Arial"/>
                <a:ea typeface="Arial"/>
                <a:cs typeface="Arial"/>
                <a:sym typeface="Arial"/>
              </a:rPr>
              <a:t>Removal of vegetation can have feedback effect</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y="0" x="0"/>
          <a:ext cy="0" cx="0"/>
          <a:chOff y="0" x="0"/>
          <a:chExt cy="0" cx="0"/>
        </a:xfrm>
      </p:grpSpPr>
      <p:sp>
        <p:nvSpPr>
          <p:cNvPr id="160" name="Shape 16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Other fluxes</a:t>
            </a:r>
          </a:p>
        </p:txBody>
      </p:sp>
      <p:sp>
        <p:nvSpPr>
          <p:cNvPr id="161" name="Shape 161"/>
          <p:cNvSpPr txBox="1"/>
          <p:nvPr>
            <p:ph idx="1" type="body"/>
          </p:nvPr>
        </p:nvSpPr>
        <p:spPr>
          <a:xfrm>
            <a:off y="1768475" x="504825"/>
            <a:ext cy="4987924" cx="4751511"/>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Turbulence also affects other fluxes e.g. CO2</a:t>
            </a:r>
          </a:p>
          <a:p>
            <a:r>
              <a:t/>
            </a:r>
          </a:p>
          <a:p>
            <a:r>
              <a:t/>
            </a:r>
          </a:p>
          <a:p>
            <a:r>
              <a:t/>
            </a:r>
          </a:p>
          <a:p>
            <a:pPr algn="l" rtl="0" lvl="0" marR="0" indent="-342900" marL="342900">
              <a:lnSpc>
                <a:spcPct val="93000"/>
              </a:lnSpc>
              <a:spcBef>
                <a:spcPts val="1425"/>
              </a:spcBef>
              <a:spcAft>
                <a:spcPts val="1425"/>
              </a:spcAft>
              <a:buSzPct val="25000"/>
              <a:buNone/>
            </a:pPr>
            <a:r>
              <a:rPr strike="noStrike" u="none" b="0" cap="none" baseline="0" sz="3200" lang="en-US" i="0">
                <a:solidFill>
                  <a:srgbClr val="000000"/>
                </a:solidFill>
                <a:latin typeface="Arial"/>
                <a:ea typeface="Arial"/>
                <a:cs typeface="Arial"/>
                <a:sym typeface="Arial"/>
              </a:rPr>
              <a:t>So we can relate internal and ambient CO2 to stomatal and aerodynamic resistance</a:t>
            </a:r>
          </a:p>
        </p:txBody>
      </p:sp>
      <p:pic>
        <p:nvPicPr>
          <p:cNvPr id="162" name="Shape 162"/>
          <p:cNvPicPr preferRelativeResize="0"/>
          <p:nvPr/>
        </p:nvPicPr>
        <p:blipFill>
          <a:blip r:embed="rId3"/>
          <a:stretch>
            <a:fillRect/>
          </a:stretch>
        </p:blipFill>
        <p:spPr>
          <a:xfrm>
            <a:off y="2051644" x="5558825"/>
            <a:ext cy="2371912" cx="4139086"/>
          </a:xfrm>
          <a:prstGeom prst="rect">
            <a:avLst/>
          </a:prstGeom>
        </p:spPr>
      </p:pic>
      <p:pic>
        <p:nvPicPr>
          <p:cNvPr id="163" name="Shape 163"/>
          <p:cNvPicPr preferRelativeResize="0"/>
          <p:nvPr/>
        </p:nvPicPr>
        <p:blipFill>
          <a:blip r:embed="rId4"/>
          <a:stretch>
            <a:fillRect/>
          </a:stretch>
        </p:blipFill>
        <p:spPr>
          <a:xfrm>
            <a:off y="5836148" x="6048423"/>
            <a:ext cy="1544088" cx="3744416"/>
          </a:xfrm>
          <a:prstGeom prst="rect">
            <a:avLst/>
          </a:prstGeom>
        </p:spPr>
      </p:pic>
      <p:sp>
        <p:nvSpPr>
          <p:cNvPr id="164" name="Shape 164"/>
          <p:cNvSpPr/>
          <p:nvPr/>
        </p:nvSpPr>
        <p:spPr>
          <a:xfrm>
            <a:off y="5724053" x="6048423"/>
            <a:ext cy="382155" cx="1081396"/>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000" lang="en-US" i="0">
                <a:solidFill>
                  <a:srgbClr val="000000"/>
                </a:solidFill>
                <a:latin typeface="Arial"/>
                <a:ea typeface="Arial"/>
                <a:cs typeface="Arial"/>
                <a:sym typeface="Arial"/>
              </a:rPr>
              <a:t>Approx.</a:t>
            </a:r>
          </a:p>
        </p:txBody>
      </p:sp>
      <p:pic>
        <p:nvPicPr>
          <p:cNvPr id="165" name="Shape 165"/>
          <p:cNvPicPr preferRelativeResize="0"/>
          <p:nvPr/>
        </p:nvPicPr>
        <p:blipFill>
          <a:blip r:embed="rId5"/>
          <a:stretch>
            <a:fillRect/>
          </a:stretch>
        </p:blipFill>
        <p:spPr>
          <a:xfrm>
            <a:off y="2915741" x="1799950"/>
            <a:ext cy="1296144" cx="2959529"/>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y="0" x="0"/>
          <a:ext cy="0" cx="0"/>
          <a:chOff y="0" x="0"/>
          <a:chExt cy="0" cx="0"/>
        </a:xfrm>
      </p:grpSpPr>
      <p:sp>
        <p:nvSpPr>
          <p:cNvPr id="171" name="Shape 17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Water balance</a:t>
            </a:r>
          </a:p>
        </p:txBody>
      </p:sp>
      <p:sp>
        <p:nvSpPr>
          <p:cNvPr id="172" name="Shape 17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1">
                <a:solidFill>
                  <a:srgbClr val="000000"/>
                </a:solidFill>
                <a:latin typeface="Arial"/>
                <a:ea typeface="Arial"/>
                <a:cs typeface="Arial"/>
                <a:sym typeface="Arial"/>
              </a:rPr>
              <a:t>P</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E</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Rdrain</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Rsurf</a:t>
            </a:r>
            <a:r>
              <a:rPr strike="noStrike" u="none" b="0" cap="none" baseline="0" sz="3200" lang="en-US" i="0">
                <a:solidFill>
                  <a:srgbClr val="000000"/>
                </a:solidFill>
                <a:latin typeface="Arial"/>
                <a:ea typeface="Arial"/>
                <a:cs typeface="Arial"/>
                <a:sym typeface="Arial"/>
              </a:rPr>
              <a:t>−Δ</a:t>
            </a:r>
            <a:r>
              <a:rPr strike="noStrike" u="none" b="0" cap="none" baseline="0" sz="3200" lang="en-US" i="1">
                <a:solidFill>
                  <a:srgbClr val="000000"/>
                </a:solidFill>
                <a:latin typeface="Arial"/>
                <a:ea typeface="Arial"/>
                <a:cs typeface="Arial"/>
                <a:sym typeface="Arial"/>
              </a:rPr>
              <a:t>S</a:t>
            </a:r>
          </a:p>
          <a:p>
            <a:r>
              <a:t/>
            </a:r>
          </a:p>
        </p:txBody>
      </p:sp>
      <p:sp>
        <p:nvSpPr>
          <p:cNvPr id="173" name="Shape 173"/>
          <p:cNvSpPr txBox="1"/>
          <p:nvPr/>
        </p:nvSpPr>
        <p:spPr>
          <a:xfrm>
            <a:off y="2915741" x="215776"/>
            <a:ext cy="3852849" cx="9505055"/>
          </a:xfrm>
          <a:prstGeom prst="rect">
            <a:avLst/>
          </a:prstGeom>
          <a:noFill/>
          <a:ln>
            <a:noFill/>
          </a:ln>
        </p:spPr>
        <p:txBody>
          <a:bodyPr bIns="45700" rIns="91425" lIns="91425" tIns="45700" anchor="t" anchorCtr="0">
            <a:noAutofit/>
          </a:bodyPr>
          <a:lstStyle/>
          <a:p>
            <a:pPr algn="l" rtl="0" lvl="0" marR="0" indent="0" marL="0">
              <a:lnSpc>
                <a:spcPct val="93000"/>
              </a:lnSpc>
              <a:spcBef>
                <a:spcPts val="0"/>
              </a:spcBef>
              <a:spcAft>
                <a:spcPts val="0"/>
              </a:spcAft>
              <a:buSzPct val="25000"/>
              <a:buNone/>
            </a:pPr>
            <a:r>
              <a:rPr strike="noStrike" u="none" b="0" cap="none" baseline="0" sz="3600" lang="en-US" i="0">
                <a:solidFill>
                  <a:srgbClr val="000000"/>
                </a:solidFill>
                <a:latin typeface="Arial"/>
                <a:ea typeface="Arial"/>
                <a:cs typeface="Arial"/>
                <a:sym typeface="Arial"/>
              </a:rPr>
              <a:t>So we can relate evapotranspiration to runoff, change in soil water storage and water inputs (precip., snowmelt)</a:t>
            </a:r>
          </a:p>
          <a:p>
            <a:r>
              <a:t/>
            </a:r>
          </a:p>
          <a:p>
            <a:pPr algn="l" rtl="0" lvl="0" marR="0" indent="0" marL="0">
              <a:lnSpc>
                <a:spcPct val="93000"/>
              </a:lnSpc>
              <a:spcBef>
                <a:spcPts val="1400"/>
              </a:spcBef>
              <a:spcAft>
                <a:spcPts val="0"/>
              </a:spcAft>
              <a:buSzPct val="25000"/>
              <a:buNone/>
            </a:pPr>
            <a:r>
              <a:rPr strike="noStrike" u="none" b="0" cap="none" baseline="0" sz="2800" lang="en-US" i="0">
                <a:solidFill>
                  <a:srgbClr val="000000"/>
                </a:solidFill>
                <a:latin typeface="Arial"/>
                <a:ea typeface="Arial"/>
                <a:cs typeface="Arial"/>
                <a:sym typeface="Arial"/>
              </a:rPr>
              <a:t>P = water input; E = evapotransp.; Rdrain = slow drainage; Rsurf = surface runoff; Δ</a:t>
            </a:r>
            <a:r>
              <a:rPr strike="noStrike" u="none" b="0" cap="none" baseline="0" sz="2800" lang="en-US" i="1">
                <a:solidFill>
                  <a:srgbClr val="000000"/>
                </a:solidFill>
                <a:latin typeface="Arial"/>
                <a:ea typeface="Arial"/>
                <a:cs typeface="Arial"/>
                <a:sym typeface="Arial"/>
              </a:rPr>
              <a:t>S = </a:t>
            </a:r>
            <a:r>
              <a:rPr strike="noStrike" u="none" b="0" cap="none" baseline="0" sz="2800" lang="en-US" i="0">
                <a:solidFill>
                  <a:srgbClr val="000000"/>
                </a:solidFill>
                <a:latin typeface="Arial"/>
                <a:ea typeface="Arial"/>
                <a:cs typeface="Arial"/>
                <a:sym typeface="Arial"/>
              </a:rPr>
              <a:t>change in soil moisture storage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y="0" x="0"/>
          <a:ext cy="0" cx="0"/>
          <a:chOff y="0" x="0"/>
          <a:chExt cy="0" cx="0"/>
        </a:xfrm>
      </p:grpSpPr>
      <p:sp>
        <p:nvSpPr>
          <p:cNvPr id="179" name="Shape 17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Land Surface Model</a:t>
            </a:r>
          </a:p>
        </p:txBody>
      </p:sp>
      <p:sp>
        <p:nvSpPr>
          <p:cNvPr id="180" name="Shape 18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Models energy and water fluxes (++) at the land surface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provides an interface of these to atmospheric modelling.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Usually, this will be done for a set of grid cells, where inputs and outputs of each cell are considered separately</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Lateral transport of water (e.g. snow, river)</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y="0" x="0"/>
          <a:ext cy="0" cx="0"/>
          <a:chOff y="0" x="0"/>
          <a:chExt cy="0" cx="0"/>
        </a:xfrm>
      </p:grpSpPr>
      <p:sp>
        <p:nvSpPr>
          <p:cNvPr id="185" name="Shape 18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Basic vegetation growth</a:t>
            </a:r>
          </a:p>
        </p:txBody>
      </p:sp>
      <p:pic>
        <p:nvPicPr>
          <p:cNvPr id="186" name="Shape 186"/>
          <p:cNvPicPr preferRelativeResize="0"/>
          <p:nvPr/>
        </p:nvPicPr>
        <p:blipFill>
          <a:blip r:embed="rId3"/>
          <a:stretch>
            <a:fillRect/>
          </a:stretch>
        </p:blipFill>
        <p:spPr>
          <a:xfrm>
            <a:off y="1768475" x="504825"/>
            <a:ext cy="4987924" cx="9067800"/>
          </a:xfrm>
          <a:prstGeom prst="rect">
            <a:avLst/>
          </a:prstGeom>
        </p:spPr>
      </p:pic>
      <p:sp>
        <p:nvSpPr>
          <p:cNvPr id="187" name="Shape 187"/>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y="0" x="0"/>
          <a:ext cy="0" cx="0"/>
          <a:chOff y="0" x="0"/>
          <a:chExt cy="0" cx="0"/>
        </a:xfrm>
      </p:grpSpPr>
      <p:pic>
        <p:nvPicPr>
          <p:cNvPr id="193" name="Shape 193"/>
          <p:cNvPicPr preferRelativeResize="0"/>
          <p:nvPr/>
        </p:nvPicPr>
        <p:blipFill>
          <a:blip r:embed="rId3"/>
          <a:stretch>
            <a:fillRect/>
          </a:stretch>
        </p:blipFill>
        <p:spPr>
          <a:xfrm>
            <a:off y="0" x="3340060"/>
            <a:ext cy="6756400" cx="6815447"/>
          </a:xfrm>
          <a:prstGeom prst="rect">
            <a:avLst/>
          </a:prstGeom>
        </p:spPr>
      </p:pic>
      <p:sp>
        <p:nvSpPr>
          <p:cNvPr id="194" name="Shape 194"/>
          <p:cNvSpPr txBox="1"/>
          <p:nvPr>
            <p:ph idx="1" type="body"/>
          </p:nvPr>
        </p:nvSpPr>
        <p:spPr>
          <a:xfrm>
            <a:off y="0" x="606383"/>
            <a:ext cy="6756400" cx="12282800"/>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195" name="Shape 195"/>
          <p:cNvSpPr txBox="1"/>
          <p:nvPr/>
        </p:nvSpPr>
        <p:spPr>
          <a:xfrm>
            <a:off y="395461" x="215776"/>
            <a:ext cy="898810" cx="4148972"/>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Structure of most models similar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y="0" x="0"/>
          <a:ext cy="0" cx="0"/>
          <a:chOff y="0" x="0"/>
          <a:chExt cy="0" cx="0"/>
        </a:xfrm>
      </p:grpSpPr>
      <p:sp>
        <p:nvSpPr>
          <p:cNvPr id="201" name="Shape 20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Some land surface schemes:</a:t>
            </a:r>
            <a:br>
              <a:rPr strike="noStrike" u="none" b="1" cap="none" baseline="0" sz="4400" lang="en-US" i="0">
                <a:solidFill>
                  <a:srgbClr val="000000"/>
                </a:solidFill>
                <a:latin typeface="Arial"/>
                <a:ea typeface="Arial"/>
                <a:cs typeface="Arial"/>
                <a:sym typeface="Arial"/>
              </a:rPr>
            </a:br>
            <a:r>
              <a:rPr strike="noStrike" u="none" b="1" cap="none" baseline="0" sz="4400" lang="en-US" i="0">
                <a:solidFill>
                  <a:srgbClr val="000000"/>
                </a:solidFill>
                <a:latin typeface="Arial"/>
                <a:ea typeface="Arial"/>
                <a:cs typeface="Arial"/>
                <a:sym typeface="Arial"/>
              </a:rPr>
              <a:t>Third generation LSMs</a:t>
            </a:r>
          </a:p>
        </p:txBody>
      </p:sp>
      <p:sp>
        <p:nvSpPr>
          <p:cNvPr id="202" name="Shape 20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1990s+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Advance LSM by connecting leaf stomatal conductance and carbon assimilation</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Farquhar et al. (1980) and Farquhar and von Caemmerer (1982)</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Can dynamically model vegetation</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Examine climate feedbacks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y="0" x="0"/>
          <a:ext cy="0" cx="0"/>
          <a:chOff y="0" x="0"/>
          <a:chExt cy="0" cx="0"/>
        </a:xfrm>
      </p:grpSpPr>
      <p:sp>
        <p:nvSpPr>
          <p:cNvPr id="207" name="Shape 20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p:txBody>
      </p:sp>
      <p:pic>
        <p:nvPicPr>
          <p:cNvPr id="208" name="Shape 208"/>
          <p:cNvPicPr preferRelativeResize="0"/>
          <p:nvPr/>
        </p:nvPicPr>
        <p:blipFill>
          <a:blip r:embed="rId3"/>
          <a:stretch>
            <a:fillRect/>
          </a:stretch>
        </p:blipFill>
        <p:spPr>
          <a:xfrm>
            <a:off y="179436" x="-409525"/>
            <a:ext cy="5928890" cx="10778428"/>
          </a:xfrm>
          <a:prstGeom prst="rect">
            <a:avLst/>
          </a:prstGeom>
        </p:spPr>
      </p:pic>
      <p:sp>
        <p:nvSpPr>
          <p:cNvPr id="209" name="Shape 209"/>
          <p:cNvSpPr txBox="1"/>
          <p:nvPr>
            <p:ph idx="1" type="body"/>
          </p:nvPr>
        </p:nvSpPr>
        <p:spPr>
          <a:xfrm>
            <a:off y="179436" x="-409525"/>
            <a:ext cy="5928891" cx="1077842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y="0" x="0"/>
          <a:ext cy="0" cx="0"/>
          <a:chOff y="0" x="0"/>
          <a:chExt cy="0" cx="0"/>
        </a:xfrm>
      </p:grpSpPr>
      <p:sp>
        <p:nvSpPr>
          <p:cNvPr id="215" name="Shape 21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1. Land surface schemes</a:t>
            </a:r>
          </a:p>
        </p:txBody>
      </p:sp>
      <p:sp>
        <p:nvSpPr>
          <p:cNvPr id="216" name="Shape 21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0" marL="0">
              <a:lnSpc>
                <a:spcPct val="93000"/>
              </a:lnSpc>
              <a:spcBef>
                <a:spcPts val="0"/>
              </a:spcBef>
              <a:spcAft>
                <a:spcPts val="0"/>
              </a:spcAft>
              <a:buSzPct val="25000"/>
              <a:buNone/>
            </a:pPr>
            <a:r>
              <a:rPr strike="noStrike" u="none" b="1" cap="none" baseline="0" sz="2400" lang="en-US" i="0">
                <a:solidFill>
                  <a:srgbClr val="000000"/>
                </a:solidFill>
                <a:latin typeface="Arial"/>
                <a:ea typeface="Arial"/>
                <a:cs typeface="Arial"/>
                <a:sym typeface="Arial"/>
              </a:rPr>
              <a:t>Summary</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outlined the main processes in land surface schemes and models and highlighted the interplay of radiation and water.</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introduced some core concepts in vegetation processes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vegetation growth can be modelled as a potential amount of carbon assimilation that is then limited by factors such as water and nutrient availability as well as being reduced by pests, disease etc.</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Looked at some features of 3</a:t>
            </a:r>
            <a:r>
              <a:rPr strike="noStrike" u="none" b="0" cap="none" baseline="30000" sz="2400" lang="en-US" i="0">
                <a:solidFill>
                  <a:srgbClr val="000000"/>
                </a:solidFill>
                <a:latin typeface="Arial"/>
                <a:ea typeface="Arial"/>
                <a:cs typeface="Arial"/>
                <a:sym typeface="Arial"/>
              </a:rPr>
              <a:t>rd</a:t>
            </a:r>
            <a:r>
              <a:rPr strike="noStrike" u="none" b="0" cap="none" baseline="0" sz="2400" lang="en-US" i="0">
                <a:solidFill>
                  <a:srgbClr val="000000"/>
                </a:solidFill>
                <a:latin typeface="Arial"/>
                <a:ea typeface="Arial"/>
                <a:cs typeface="Arial"/>
                <a:sym typeface="Arial"/>
              </a:rPr>
              <a:t> generation LSMs</a:t>
            </a:r>
          </a:p>
          <a:p>
            <a:pPr algn="l" rtl="0" lvl="1" marR="0" indent="-463550" marL="857250">
              <a:lnSpc>
                <a:spcPct val="93000"/>
              </a:lnSpc>
              <a:spcBef>
                <a:spcPts val="1425"/>
              </a:spcBef>
              <a:spcAft>
                <a:spcPts val="1138"/>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Include carbon</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y="0" x="0"/>
          <a:ext cy="0" cx="0"/>
          <a:chOff y="0" x="0"/>
          <a:chExt cy="0" cx="0"/>
        </a:xfrm>
      </p:grpSpPr>
      <p:sp>
        <p:nvSpPr>
          <p:cNvPr id="92" name="Shape 9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Aims of lecture</a:t>
            </a:r>
          </a:p>
        </p:txBody>
      </p:sp>
      <p:sp>
        <p:nvSpPr>
          <p:cNvPr id="93" name="Shape 9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In this lecture, we will consider:</a:t>
            </a:r>
          </a:p>
          <a:p>
            <a:pPr algn="l" rtl="0" lvl="0" marR="0" indent="-457200" marL="457200">
              <a:lnSpc>
                <a:spcPct val="93000"/>
              </a:lnSpc>
              <a:spcBef>
                <a:spcPts val="1425"/>
              </a:spcBef>
              <a:spcAft>
                <a:spcPts val="0"/>
              </a:spcAft>
              <a:buClr>
                <a:srgbClr val="000000"/>
              </a:buClr>
              <a:buSzPct val="100000"/>
              <a:buFont typeface="Arial"/>
              <a:buAutoNum type="arabicPeriod"/>
            </a:pPr>
            <a:r>
              <a:rPr strike="noStrike" u="none" b="0" cap="none" baseline="0" sz="2400" lang="en-US" i="0">
                <a:solidFill>
                  <a:srgbClr val="000000"/>
                </a:solidFill>
                <a:latin typeface="Arial"/>
                <a:ea typeface="Arial"/>
                <a:cs typeface="Arial"/>
                <a:sym typeface="Arial"/>
              </a:rPr>
              <a:t>Land surface schemes</a:t>
            </a:r>
          </a:p>
          <a:p>
            <a:pPr algn="l" rtl="0" lvl="0" marR="0" indent="-457200" marL="457200">
              <a:lnSpc>
                <a:spcPct val="93000"/>
              </a:lnSpc>
              <a:spcBef>
                <a:spcPts val="1425"/>
              </a:spcBef>
              <a:spcAft>
                <a:spcPts val="0"/>
              </a:spcAft>
              <a:buClr>
                <a:srgbClr val="000000"/>
              </a:buClr>
              <a:buSzPct val="100000"/>
              <a:buFont typeface="Arial"/>
              <a:buAutoNum type="arabicPeriod"/>
            </a:pPr>
            <a:r>
              <a:rPr strike="noStrike" u="none" b="0" cap="none" baseline="0" sz="2400" lang="en-US" i="0">
                <a:solidFill>
                  <a:srgbClr val="000000"/>
                </a:solidFill>
                <a:latin typeface="Arial"/>
                <a:ea typeface="Arial"/>
                <a:cs typeface="Arial"/>
                <a:sym typeface="Arial"/>
              </a:rPr>
              <a:t>Global vegetation modelling</a:t>
            </a:r>
          </a:p>
          <a:p>
            <a:pPr algn="l" rtl="0" lvl="0" marR="0" indent="-457200" marL="457200">
              <a:lnSpc>
                <a:spcPct val="93000"/>
              </a:lnSpc>
              <a:spcBef>
                <a:spcPts val="1425"/>
              </a:spcBef>
              <a:spcAft>
                <a:spcPts val="0"/>
              </a:spcAft>
              <a:buClr>
                <a:srgbClr val="000000"/>
              </a:buClr>
              <a:buSzPct val="100000"/>
              <a:buFont typeface="Arial"/>
              <a:buAutoNum type="arabicPeriod"/>
            </a:pPr>
            <a:r>
              <a:rPr strike="noStrike" u="none" b="0" cap="none" baseline="0" sz="2400" lang="en-US" i="0">
                <a:solidFill>
                  <a:srgbClr val="000000"/>
                </a:solidFill>
                <a:latin typeface="Arial"/>
                <a:ea typeface="Arial"/>
                <a:cs typeface="Arial"/>
                <a:sym typeface="Arial"/>
              </a:rPr>
              <a:t>Production efficiency models</a:t>
            </a:r>
          </a:p>
          <a:p>
            <a:pPr algn="l" rtl="0" lvl="0" marR="0" indent="-457200" marL="457200">
              <a:lnSpc>
                <a:spcPct val="93000"/>
              </a:lnSpc>
              <a:spcBef>
                <a:spcPts val="1425"/>
              </a:spcBef>
              <a:spcAft>
                <a:spcPts val="0"/>
              </a:spcAft>
              <a:buClr>
                <a:srgbClr val="000000"/>
              </a:buClr>
              <a:buSzPct val="100000"/>
              <a:buFont typeface="Arial"/>
              <a:buAutoNum type="arabicPeriod"/>
            </a:pPr>
            <a:r>
              <a:rPr strike="noStrike" u="none" b="0" cap="none" baseline="0" sz="2400" lang="en-US" i="0">
                <a:solidFill>
                  <a:srgbClr val="000000"/>
                </a:solidFill>
                <a:latin typeface="Arial"/>
                <a:ea typeface="Arial"/>
                <a:cs typeface="Arial"/>
                <a:sym typeface="Arial"/>
              </a:rPr>
              <a:t>Phenology</a:t>
            </a:r>
          </a:p>
          <a:p>
            <a:pPr algn="l" rtl="0" lvl="0" marR="0" indent="-457200" marL="457200">
              <a:lnSpc>
                <a:spcPct val="93000"/>
              </a:lnSpc>
              <a:spcBef>
                <a:spcPts val="1425"/>
              </a:spcBef>
              <a:spcAft>
                <a:spcPts val="0"/>
              </a:spcAft>
              <a:buClr>
                <a:srgbClr val="000000"/>
              </a:buClr>
              <a:buSzPct val="100000"/>
              <a:buFont typeface="Arial"/>
              <a:buAutoNum type="arabicPeriod"/>
            </a:pPr>
            <a:r>
              <a:rPr strike="noStrike" u="none" b="0" cap="none" baseline="0" sz="2400" lang="en-US" i="0">
                <a:solidFill>
                  <a:srgbClr val="000000"/>
                </a:solidFill>
                <a:latin typeface="Arial"/>
                <a:ea typeface="Arial"/>
                <a:cs typeface="Arial"/>
                <a:sym typeface="Arial"/>
              </a:rPr>
              <a:t>Modelling Photosynthesis</a:t>
            </a:r>
          </a:p>
          <a:p>
            <a:r>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y="0" x="0"/>
          <a:ext cy="0" cx="0"/>
          <a:chOff y="0" x="0"/>
          <a:chExt cy="0" cx="0"/>
        </a:xfrm>
      </p:grpSpPr>
      <p:sp>
        <p:nvSpPr>
          <p:cNvPr id="221" name="Shape 22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2. Global vegetation modelling</a:t>
            </a:r>
          </a:p>
        </p:txBody>
      </p:sp>
      <p:sp>
        <p:nvSpPr>
          <p:cNvPr id="222" name="Shape 22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Focus on linking measurements from Earth Observation and other sources with models of terrestrial carbon at regional and global scales.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motivation for models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to express current understanding of the controls on carbon dynamics as embedded in Earth System / Terrestrial Ecosystem models. </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The role of observations is to test and constrain these models to enable: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 monitoring of terrestrial carbon dynamics;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(ii) improved prognostic models.</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 The main focus of the modelling and monitoring is on Net Primary Productivity (NPP).</a:t>
            </a:r>
          </a:p>
          <a:p>
            <a:r>
              <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y="0" x="0"/>
          <a:ext cy="0" cx="0"/>
          <a:chOff y="0" x="0"/>
          <a:chExt cy="0" cx="0"/>
        </a:xfrm>
      </p:grpSpPr>
      <p:sp>
        <p:nvSpPr>
          <p:cNvPr id="227" name="Shape 22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Types of models</a:t>
            </a:r>
          </a:p>
        </p:txBody>
      </p:sp>
      <p:sp>
        <p:nvSpPr>
          <p:cNvPr id="228" name="Shape 22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TEMs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Static vegetation representation</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DGVMs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Dynamic vegetation</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PEMs</a:t>
            </a:r>
          </a:p>
          <a:p>
            <a:pPr algn="l" rtl="0" lvl="1" marR="0" indent="-463550" marL="857250">
              <a:lnSpc>
                <a:spcPct val="93000"/>
              </a:lnSpc>
              <a:spcBef>
                <a:spcPts val="1425"/>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Simplifications for ‘data driven’ model</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y="0" x="0"/>
          <a:ext cy="0" cx="0"/>
          <a:chOff y="0" x="0"/>
          <a:chExt cy="0" cx="0"/>
        </a:xfrm>
      </p:grpSpPr>
      <p:sp>
        <p:nvSpPr>
          <p:cNvPr id="234" name="Shape 23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Dynamic Global Vegetation Models</a:t>
            </a:r>
          </a:p>
        </p:txBody>
      </p:sp>
      <p:pic>
        <p:nvPicPr>
          <p:cNvPr id="235" name="Shape 235"/>
          <p:cNvPicPr preferRelativeResize="0"/>
          <p:nvPr/>
        </p:nvPicPr>
        <p:blipFill>
          <a:blip r:embed="rId3"/>
          <a:stretch>
            <a:fillRect/>
          </a:stretch>
        </p:blipFill>
        <p:spPr>
          <a:xfrm>
            <a:off y="1768475" x="1575670"/>
            <a:ext cy="4987924" cx="6926107"/>
          </a:xfrm>
          <a:prstGeom prst="rect">
            <a:avLst/>
          </a:prstGeom>
        </p:spPr>
      </p:pic>
      <p:sp>
        <p:nvSpPr>
          <p:cNvPr id="236" name="Shape 23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y="0" x="0"/>
          <a:ext cy="0" cx="0"/>
          <a:chOff y="0" x="0"/>
          <a:chExt cy="0" cx="0"/>
        </a:xfrm>
      </p:grpSpPr>
      <p:sp>
        <p:nvSpPr>
          <p:cNvPr id="241" name="Shape 24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DGVMs</a:t>
            </a:r>
          </a:p>
        </p:txBody>
      </p:sp>
      <p:sp>
        <p:nvSpPr>
          <p:cNvPr id="242" name="Shape 24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Main components: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establishment,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productivity and competition for resources,</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resource allocation,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growth, </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disturbance and mortality</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y="0" x="0"/>
          <a:ext cy="0" cx="0"/>
          <a:chOff y="0" x="0"/>
          <a:chExt cy="0" cx="0"/>
        </a:xfrm>
      </p:grpSpPr>
      <p:sp>
        <p:nvSpPr>
          <p:cNvPr id="247" name="Shape 24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DGVMs</a:t>
            </a:r>
          </a:p>
        </p:txBody>
      </p:sp>
      <p:sp>
        <p:nvSpPr>
          <p:cNvPr id="248" name="Shape 24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Key features: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allows for prognostic and paleo use</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geared towards modelling </a:t>
            </a:r>
            <a:r>
              <a:rPr strike="noStrike" u="none" b="0" cap="none" baseline="0" sz="2800" lang="en-US" i="1">
                <a:solidFill>
                  <a:srgbClr val="000000"/>
                </a:solidFill>
                <a:latin typeface="Arial"/>
                <a:ea typeface="Arial"/>
                <a:cs typeface="Arial"/>
                <a:sym typeface="Arial"/>
              </a:rPr>
              <a:t>potential</a:t>
            </a:r>
            <a:r>
              <a:rPr strike="noStrike" u="none" b="0" cap="none" baseline="0" sz="2800" lang="en-US" i="0">
                <a:solidFill>
                  <a:srgbClr val="000000"/>
                </a:solidFill>
                <a:latin typeface="Arial"/>
                <a:ea typeface="Arial"/>
                <a:cs typeface="Arial"/>
                <a:sym typeface="Arial"/>
              </a:rPr>
              <a:t> vegetation</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anthropogenic influences e.g. changes in land use incorporated by forcing these effects </a:t>
            </a:r>
          </a:p>
          <a:p>
            <a:pPr algn="l" rtl="0" lvl="3" marR="0" indent="-457200" marL="1714500">
              <a:lnSpc>
                <a:spcPct val="93000"/>
              </a:lnSpc>
              <a:spcBef>
                <a:spcPts val="850"/>
              </a:spcBef>
              <a:spcAft>
                <a:spcPts val="575"/>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e.g. prescribing land cover/PFT</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y="0" x="0"/>
          <a:ext cy="0" cx="0"/>
          <a:chOff y="0" x="0"/>
          <a:chExt cy="0" cx="0"/>
        </a:xfrm>
      </p:grpSpPr>
      <p:pic>
        <p:nvPicPr>
          <p:cNvPr id="253" name="Shape 253"/>
          <p:cNvPicPr preferRelativeResize="0"/>
          <p:nvPr/>
        </p:nvPicPr>
        <p:blipFill>
          <a:blip r:embed="rId3"/>
          <a:stretch>
            <a:fillRect/>
          </a:stretch>
        </p:blipFill>
        <p:spPr>
          <a:xfrm>
            <a:off y="539477" x="172286"/>
            <a:ext cy="6984776" cx="9760615"/>
          </a:xfrm>
          <a:prstGeom prst="rect">
            <a:avLst/>
          </a:prstGeom>
        </p:spPr>
      </p:pic>
      <p:sp>
        <p:nvSpPr>
          <p:cNvPr id="254" name="Shape 254"/>
          <p:cNvSpPr txBox="1"/>
          <p:nvPr>
            <p:ph idx="1" type="body"/>
          </p:nvPr>
        </p:nvSpPr>
        <p:spPr>
          <a:xfrm>
            <a:off y="539477" x="-1296391"/>
            <a:ext cy="6984776" cx="12697976"/>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y="0" x="0"/>
          <a:ext cy="0" cx="0"/>
          <a:chOff y="0" x="0"/>
          <a:chExt cy="0" cx="0"/>
        </a:xfrm>
      </p:grpSpPr>
      <p:pic>
        <p:nvPicPr>
          <p:cNvPr id="260" name="Shape 260"/>
          <p:cNvPicPr preferRelativeResize="0"/>
          <p:nvPr/>
        </p:nvPicPr>
        <p:blipFill>
          <a:blip r:embed="rId3"/>
          <a:stretch>
            <a:fillRect/>
          </a:stretch>
        </p:blipFill>
        <p:spPr>
          <a:xfrm>
            <a:off y="611485" x="89945"/>
            <a:ext cy="6984776" cx="9950454"/>
          </a:xfrm>
          <a:prstGeom prst="rect">
            <a:avLst/>
          </a:prstGeom>
        </p:spPr>
      </p:pic>
      <p:sp>
        <p:nvSpPr>
          <p:cNvPr id="261" name="Shape 261"/>
          <p:cNvSpPr txBox="1"/>
          <p:nvPr>
            <p:ph idx="1" type="body"/>
          </p:nvPr>
        </p:nvSpPr>
        <p:spPr>
          <a:xfrm>
            <a:off y="611485" x="-1283813"/>
            <a:ext cy="6984776" cx="12697975"/>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y="0" x="0"/>
          <a:ext cy="0" cx="0"/>
          <a:chOff y="0" x="0"/>
          <a:chExt cy="0" cx="0"/>
        </a:xfrm>
      </p:grpSpPr>
      <p:sp>
        <p:nvSpPr>
          <p:cNvPr id="267" name="Shape 26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Dynamics, Establishment &amp; Mortality </a:t>
            </a:r>
          </a:p>
        </p:txBody>
      </p:sp>
      <p:pic>
        <p:nvPicPr>
          <p:cNvPr id="268" name="Shape 268"/>
          <p:cNvPicPr preferRelativeResize="0"/>
          <p:nvPr/>
        </p:nvPicPr>
        <p:blipFill>
          <a:blip r:embed="rId3"/>
          <a:stretch>
            <a:fillRect/>
          </a:stretch>
        </p:blipFill>
        <p:spPr>
          <a:xfrm>
            <a:off y="2385016" x="2767"/>
            <a:ext cy="3245924" cx="9992988"/>
          </a:xfrm>
          <a:prstGeom prst="rect">
            <a:avLst/>
          </a:prstGeom>
        </p:spPr>
      </p:pic>
      <p:sp>
        <p:nvSpPr>
          <p:cNvPr id="269" name="Shape 269"/>
          <p:cNvSpPr txBox="1"/>
          <p:nvPr>
            <p:ph idx="1" type="body"/>
          </p:nvPr>
        </p:nvSpPr>
        <p:spPr>
          <a:xfrm>
            <a:off y="1259557" x="2767"/>
            <a:ext cy="5496842" cx="9992988"/>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y="0" x="0"/>
          <a:ext cy="0" cx="0"/>
          <a:chOff y="0" x="0"/>
          <a:chExt cy="0" cx="0"/>
        </a:xfrm>
      </p:grpSpPr>
      <p:sp>
        <p:nvSpPr>
          <p:cNvPr id="275" name="Shape 27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Plant Functional Types</a:t>
            </a:r>
          </a:p>
        </p:txBody>
      </p:sp>
      <p:sp>
        <p:nvSpPr>
          <p:cNvPr id="276" name="Shape 27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Key simplification in DGVMs: PFTs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Group plant types by responses to resources and climate</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Simplification allows global modelling</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Limits number of parameters required</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PFTs should:</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represent the world’s most important plant types;</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characterize them through their functional behavior;</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provide complete, geographically representative coverage of the world’s land areas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y="0" x="0"/>
          <a:ext cy="0" cx="0"/>
          <a:chOff y="0" x="0"/>
          <a:chExt cy="0" cx="0"/>
        </a:xfrm>
      </p:grpSpPr>
      <p:pic>
        <p:nvPicPr>
          <p:cNvPr id="281" name="Shape 281"/>
          <p:cNvPicPr preferRelativeResize="0"/>
          <p:nvPr/>
        </p:nvPicPr>
        <p:blipFill>
          <a:blip r:embed="rId3"/>
          <a:stretch>
            <a:fillRect/>
          </a:stretch>
        </p:blipFill>
        <p:spPr>
          <a:xfrm>
            <a:off y="467468" x="981420"/>
            <a:ext cy="6288930" cx="8385257"/>
          </a:xfrm>
          <a:prstGeom prst="rect">
            <a:avLst/>
          </a:prstGeom>
        </p:spPr>
      </p:pic>
      <p:sp>
        <p:nvSpPr>
          <p:cNvPr id="282" name="Shape 282"/>
          <p:cNvSpPr txBox="1"/>
          <p:nvPr>
            <p:ph idx="1" type="body"/>
          </p:nvPr>
        </p:nvSpPr>
        <p:spPr>
          <a:xfrm>
            <a:off y="467468" x="-542431"/>
            <a:ext cy="6288931" cx="11432965"/>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y="0" x="0"/>
          <a:ext cy="0" cx="0"/>
          <a:chOff y="0" x="0"/>
          <a:chExt cy="0" cx="0"/>
        </a:xfrm>
      </p:grpSpPr>
      <p:sp>
        <p:nvSpPr>
          <p:cNvPr id="98" name="Shape 9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1. Land surface schemes</a:t>
            </a:r>
          </a:p>
        </p:txBody>
      </p:sp>
      <p:sp>
        <p:nvSpPr>
          <p:cNvPr id="99" name="Shape 9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LS schemes, implemented as LS models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LS component of climate / earth system models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Purpose: </a:t>
            </a:r>
          </a:p>
          <a:p>
            <a:pPr algn="l" rtl="0" lvl="1" marR="0" indent="-463550" marL="857250">
              <a:lnSpc>
                <a:spcPct val="93000"/>
              </a:lnSpc>
              <a:spcBef>
                <a:spcPts val="1425"/>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Model energy and (carbon, water) fluxes at land-atmosphere interface</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y="0" x="0"/>
          <a:ext cy="0" cx="0"/>
          <a:chOff y="0" x="0"/>
          <a:chExt cy="0" cx="0"/>
        </a:xfrm>
      </p:grpSpPr>
      <p:pic>
        <p:nvPicPr>
          <p:cNvPr id="288" name="Shape 288"/>
          <p:cNvPicPr preferRelativeResize="0"/>
          <p:nvPr/>
        </p:nvPicPr>
        <p:blipFill>
          <a:blip r:embed="rId3"/>
          <a:stretch>
            <a:fillRect/>
          </a:stretch>
        </p:blipFill>
        <p:spPr>
          <a:xfrm>
            <a:off y="-35422" x="2429"/>
            <a:ext cy="7559675" cx="7482982"/>
          </a:xfrm>
          <a:prstGeom prst="rect">
            <a:avLst/>
          </a:prstGeom>
        </p:spPr>
      </p:pic>
      <p:sp>
        <p:nvSpPr>
          <p:cNvPr id="289" name="Shape 289"/>
          <p:cNvSpPr txBox="1"/>
          <p:nvPr>
            <p:ph idx="1" type="body"/>
          </p:nvPr>
        </p:nvSpPr>
        <p:spPr>
          <a:xfrm>
            <a:off y="-35422" x="-1296391"/>
            <a:ext cy="7559675" cx="1008062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290" name="Shape 290"/>
          <p:cNvSpPr txBox="1"/>
          <p:nvPr/>
        </p:nvSpPr>
        <p:spPr>
          <a:xfrm>
            <a:off y="6012085" x="7229009"/>
            <a:ext cy="556050" cx="2944235"/>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Box et al. PFTs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y="0" x="0"/>
          <a:ext cy="0" cx="0"/>
          <a:chOff y="0" x="0"/>
          <a:chExt cy="0" cx="0"/>
        </a:xfrm>
      </p:grpSpPr>
      <p:pic>
        <p:nvPicPr>
          <p:cNvPr id="296" name="Shape 296"/>
          <p:cNvPicPr preferRelativeResize="0"/>
          <p:nvPr/>
        </p:nvPicPr>
        <p:blipFill>
          <a:blip r:embed="rId3"/>
          <a:stretch>
            <a:fillRect/>
          </a:stretch>
        </p:blipFill>
        <p:spPr>
          <a:xfrm>
            <a:off y="796639" x="-56132"/>
            <a:ext cy="4316467" cx="10353028"/>
          </a:xfrm>
          <a:prstGeom prst="rect">
            <a:avLst/>
          </a:prstGeom>
        </p:spPr>
      </p:pic>
      <p:sp>
        <p:nvSpPr>
          <p:cNvPr id="297" name="Shape 297"/>
          <p:cNvSpPr txBox="1"/>
          <p:nvPr>
            <p:ph idx="1" type="body"/>
          </p:nvPr>
        </p:nvSpPr>
        <p:spPr>
          <a:xfrm>
            <a:off y="107429" x="-56132"/>
            <a:ext cy="5694890" cx="10353027"/>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298" name="Shape 298"/>
          <p:cNvSpPr txBox="1"/>
          <p:nvPr/>
        </p:nvSpPr>
        <p:spPr>
          <a:xfrm>
            <a:off y="5724053" x="503808"/>
            <a:ext cy="556050" cx="6707885"/>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Or Bonan et al., biome/climate rules</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y="0" x="0"/>
          <a:ext cy="0" cx="0"/>
          <a:chOff y="0" x="0"/>
          <a:chExt cy="0" cx="0"/>
        </a:xfrm>
      </p:grpSpPr>
      <p:sp>
        <p:nvSpPr>
          <p:cNvPr id="303" name="Shape 30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PFTs</a:t>
            </a:r>
          </a:p>
        </p:txBody>
      </p:sp>
      <p:sp>
        <p:nvSpPr>
          <p:cNvPr id="304" name="Shape 30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Some issues: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Uncertainty from land cover</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Variations in mappings to PFTs</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Assume parameters describing functioning constant over PFT</a:t>
            </a:r>
          </a:p>
          <a:p>
            <a:pPr algn="l" rtl="0" lvl="2" marR="0" indent="-457200" marL="1257300">
              <a:lnSpc>
                <a:spcPct val="93000"/>
              </a:lnSpc>
              <a:spcBef>
                <a:spcPts val="1138"/>
              </a:spcBef>
              <a:spcAft>
                <a:spcPts val="85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New evidence from traits databases </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y="0" x="0"/>
          <a:ext cy="0" cx="0"/>
          <a:chOff y="0" x="0"/>
          <a:chExt cy="0" cx="0"/>
        </a:xfrm>
      </p:grpSpPr>
      <p:pic>
        <p:nvPicPr>
          <p:cNvPr id="309" name="Shape 309"/>
          <p:cNvPicPr preferRelativeResize="0"/>
          <p:nvPr/>
        </p:nvPicPr>
        <p:blipFill>
          <a:blip r:embed="rId3"/>
          <a:stretch>
            <a:fillRect/>
          </a:stretch>
        </p:blipFill>
        <p:spPr>
          <a:xfrm>
            <a:off y="107950" x="1241807"/>
            <a:ext cy="7451725" cx="7597009"/>
          </a:xfrm>
          <a:prstGeom prst="rect">
            <a:avLst/>
          </a:prstGeom>
        </p:spPr>
      </p:pic>
      <p:sp>
        <p:nvSpPr>
          <p:cNvPr id="310" name="Shape 310"/>
          <p:cNvSpPr txBox="1"/>
          <p:nvPr>
            <p:ph idx="1" type="body"/>
          </p:nvPr>
        </p:nvSpPr>
        <p:spPr>
          <a:xfrm>
            <a:off y="107950" x="0"/>
            <a:ext cy="7451725" cx="1008062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y="0" x="0"/>
          <a:ext cy="0" cx="0"/>
          <a:chOff y="0" x="0"/>
          <a:chExt cy="0" cx="0"/>
        </a:xfrm>
      </p:grpSpPr>
      <p:sp>
        <p:nvSpPr>
          <p:cNvPr id="316" name="Shape 31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Analysis of species/PFT in TRY</a:t>
            </a:r>
          </a:p>
        </p:txBody>
      </p:sp>
      <p:pic>
        <p:nvPicPr>
          <p:cNvPr id="317" name="Shape 317"/>
          <p:cNvPicPr preferRelativeResize="0"/>
          <p:nvPr/>
        </p:nvPicPr>
        <p:blipFill>
          <a:blip r:embed="rId3"/>
          <a:stretch>
            <a:fillRect/>
          </a:stretch>
        </p:blipFill>
        <p:spPr>
          <a:xfrm>
            <a:off y="2411684" x="647824"/>
            <a:ext cy="4987925" cx="9067799"/>
          </a:xfrm>
          <a:prstGeom prst="rect">
            <a:avLst/>
          </a:prstGeom>
        </p:spPr>
      </p:pic>
      <p:sp>
        <p:nvSpPr>
          <p:cNvPr id="318" name="Shape 318"/>
          <p:cNvSpPr txBox="1"/>
          <p:nvPr>
            <p:ph idx="1" type="body"/>
          </p:nvPr>
        </p:nvSpPr>
        <p:spPr>
          <a:xfrm>
            <a:off y="2411684" x="647824"/>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319" name="Shape 319"/>
          <p:cNvSpPr/>
          <p:nvPr/>
        </p:nvSpPr>
        <p:spPr>
          <a:xfrm>
            <a:off y="1547588" x="431800"/>
            <a:ext cy="822275" cx="6657106"/>
          </a:xfrm>
          <a:prstGeom prst="rect">
            <a:avLst/>
          </a:prstGeom>
          <a:noFill/>
          <a:ln>
            <a:noFill/>
          </a:ln>
        </p:spPr>
        <p:txBody>
          <a:bodyPr bIns="45700" rIns="91425" lIns="91425" tIns="45700" anchor="t" anchorCtr="0">
            <a:noAutofit/>
          </a:bodyPr>
          <a:lstStyle/>
          <a:p>
            <a:pPr algn="l" rtl="0" lvl="0" marR="0" indent="0" marL="0">
              <a:lnSpc>
                <a:spcPct val="93000"/>
              </a:lnSpc>
              <a:spcBef>
                <a:spcPts val="0"/>
              </a:spcBef>
              <a:spcAft>
                <a:spcPts val="0"/>
              </a:spcAft>
              <a:buSzPct val="25000"/>
              <a:buNone/>
            </a:pPr>
            <a:r>
              <a:rPr strike="noStrike" u="none" b="0" cap="none" baseline="0" sz="2000" lang="en-US" i="0">
                <a:solidFill>
                  <a:srgbClr val="000000"/>
                </a:solidFill>
                <a:latin typeface="Arial"/>
                <a:ea typeface="Arial"/>
                <a:cs typeface="Arial"/>
                <a:sym typeface="Arial"/>
              </a:rPr>
              <a:t>http://try-db.org/pmwiki/index.php</a:t>
            </a:r>
          </a:p>
          <a:p>
            <a:pPr algn="l" rtl="0" lvl="0" marR="0" indent="0" marL="0">
              <a:lnSpc>
                <a:spcPct val="93000"/>
              </a:lnSpc>
              <a:spcBef>
                <a:spcPts val="1000"/>
              </a:spcBef>
              <a:spcAft>
                <a:spcPts val="0"/>
              </a:spcAft>
              <a:buSzPct val="25000"/>
              <a:buNone/>
            </a:pPr>
            <a:r>
              <a:rPr strike="noStrike" u="none" b="0" cap="none" baseline="0" sz="2000" lang="en-US" i="0">
                <a:solidFill>
                  <a:srgbClr val="000000"/>
                </a:solidFill>
                <a:latin typeface="Arial"/>
                <a:ea typeface="Arial"/>
                <a:cs typeface="Arial"/>
                <a:sym typeface="Arial"/>
              </a:rPr>
              <a:t>Kattge et al. (2011) GCB</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y="0" x="0"/>
          <a:ext cy="0" cx="0"/>
          <a:chOff y="0" x="0"/>
          <a:chExt cy="0" cx="0"/>
        </a:xfrm>
      </p:grpSpPr>
      <p:pic>
        <p:nvPicPr>
          <p:cNvPr id="325" name="Shape 325"/>
          <p:cNvPicPr preferRelativeResize="0"/>
          <p:nvPr/>
        </p:nvPicPr>
        <p:blipFill>
          <a:blip r:embed="rId3"/>
          <a:stretch>
            <a:fillRect/>
          </a:stretch>
        </p:blipFill>
        <p:spPr>
          <a:xfrm>
            <a:off y="35420" x="54065"/>
            <a:ext cy="7544316" cx="8998053"/>
          </a:xfrm>
          <a:prstGeom prst="rect">
            <a:avLst/>
          </a:prstGeom>
        </p:spPr>
      </p:pic>
      <p:sp>
        <p:nvSpPr>
          <p:cNvPr id="326" name="Shape 326"/>
          <p:cNvSpPr txBox="1"/>
          <p:nvPr>
            <p:ph idx="1" type="body"/>
          </p:nvPr>
        </p:nvSpPr>
        <p:spPr>
          <a:xfrm>
            <a:off y="35420" x="-2304503"/>
            <a:ext cy="7544317" cx="1371519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sp>
        <p:nvSpPr>
          <p:cNvPr id="332" name="Shape 33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How ‘good’ are these models?</a:t>
            </a:r>
          </a:p>
        </p:txBody>
      </p:sp>
      <p:sp>
        <p:nvSpPr>
          <p:cNvPr id="333" name="Shape 33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Current benchmarking efforts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International Land Model Benchmarking – iLAMB</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Previous (more limited)</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Carbon-Land Model Intercomparison Project - C-LAMP</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2 models (CASA’, CN)</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400" lang="en-US" i="0">
                <a:solidFill>
                  <a:srgbClr val="FF0000"/>
                </a:solidFill>
                <a:latin typeface="Arial"/>
                <a:ea typeface="Arial"/>
                <a:cs typeface="Arial"/>
                <a:sym typeface="Arial"/>
              </a:rPr>
              <a:t>global carbon sinks for the 1990s differed by a factor of 2</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400" lang="en-US" i="0">
                <a:solidFill>
                  <a:srgbClr val="FF0000"/>
                </a:solidFill>
                <a:latin typeface="Arial"/>
                <a:ea typeface="Arial"/>
                <a:cs typeface="Arial"/>
                <a:sym typeface="Arial"/>
              </a:rPr>
              <a:t>magnitude of net carbon uptake during the growing season in temperate and boreal forest ecosystems was under-estimated</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y="0" x="0"/>
          <a:ext cy="0" cx="0"/>
          <a:chOff y="0" x="0"/>
          <a:chExt cy="0" cx="0"/>
        </a:xfrm>
      </p:grpSpPr>
      <p:sp>
        <p:nvSpPr>
          <p:cNvPr id="338" name="Shape 3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How ‘good’ are these models?</a:t>
            </a:r>
          </a:p>
        </p:txBody>
      </p:sp>
      <p:sp>
        <p:nvSpPr>
          <p:cNvPr id="339" name="Shape 33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Model intercomparisons (e.g. Sitch et al., 2008)</a:t>
            </a:r>
          </a:p>
          <a:p>
            <a:r>
              <a:t/>
            </a:r>
          </a:p>
        </p:txBody>
      </p:sp>
      <p:pic>
        <p:nvPicPr>
          <p:cNvPr id="340" name="Shape 340"/>
          <p:cNvPicPr preferRelativeResize="0"/>
          <p:nvPr/>
        </p:nvPicPr>
        <p:blipFill>
          <a:blip r:embed="rId3"/>
          <a:stretch>
            <a:fillRect/>
          </a:stretch>
        </p:blipFill>
        <p:spPr>
          <a:xfrm>
            <a:off y="2339676" x="2159991"/>
            <a:ext cy="4508500" cx="5600700"/>
          </a:xfrm>
          <a:prstGeom prst="rect">
            <a:avLst/>
          </a:prstGeom>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y="0" x="0"/>
          <a:ext cy="0" cx="0"/>
          <a:chOff y="0" x="0"/>
          <a:chExt cy="0" cx="0"/>
        </a:xfrm>
      </p:grpSpPr>
      <p:sp>
        <p:nvSpPr>
          <p:cNvPr id="345" name="Shape 34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How ‘good’ are these models?</a:t>
            </a:r>
          </a:p>
        </p:txBody>
      </p:sp>
      <p:sp>
        <p:nvSpPr>
          <p:cNvPr id="346" name="Shape 346"/>
          <p:cNvSpPr txBox="1"/>
          <p:nvPr>
            <p:ph idx="1" type="body"/>
          </p:nvPr>
        </p:nvSpPr>
        <p:spPr>
          <a:xfrm>
            <a:off y="1768475" x="504825"/>
            <a:ext cy="4867799"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models estimates within range of current knowledge of C budgets and relatively close to the mean IPCC values. </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The models in general agreement about the cumulative land uptake over the last 50 years.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Models simulated the correct sign of response to ENSO events but differed markedly in magnitude.</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have similar response of productivity to elevated atmospheric CO2 in agreement with field observations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The DGVMs are in less agreement in the way they respond to changing climate.</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suggest a release of land carbon in response to climate</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implying a significant positive climate-carbon cycle feedback in each case. This response is mainly due to a reduction in NPP and a decrease in soil residence time in the tropics and extra-tropics, respectively.</a:t>
            </a:r>
          </a:p>
          <a:p>
            <a:r>
              <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y="0" x="0"/>
          <a:ext cy="0" cx="0"/>
          <a:chOff y="0" x="0"/>
          <a:chExt cy="0" cx="0"/>
        </a:xfrm>
      </p:grpSpPr>
      <p:pic>
        <p:nvPicPr>
          <p:cNvPr id="351" name="Shape 351"/>
          <p:cNvPicPr preferRelativeResize="0"/>
          <p:nvPr/>
        </p:nvPicPr>
        <p:blipFill>
          <a:blip r:embed="rId3"/>
          <a:stretch>
            <a:fillRect/>
          </a:stretch>
        </p:blipFill>
        <p:spPr>
          <a:xfrm>
            <a:off y="517756" x="0"/>
            <a:ext cy="6524159" cx="10080625"/>
          </a:xfrm>
          <a:prstGeom prst="rect">
            <a:avLst/>
          </a:prstGeom>
        </p:spPr>
      </p:pic>
      <p:sp>
        <p:nvSpPr>
          <p:cNvPr id="352" name="Shape 352"/>
          <p:cNvSpPr txBox="1"/>
          <p:nvPr>
            <p:ph idx="1" type="body"/>
          </p:nvPr>
        </p:nvSpPr>
        <p:spPr>
          <a:xfrm>
            <a:off y="0" x="0"/>
            <a:ext cy="7559675" cx="1008062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pic>
        <p:nvPicPr>
          <p:cNvPr id="353" name="Shape 353"/>
          <p:cNvPicPr preferRelativeResize="0"/>
          <p:nvPr/>
        </p:nvPicPr>
        <p:blipFill>
          <a:blip r:embed="rId4"/>
          <a:stretch>
            <a:fillRect/>
          </a:stretch>
        </p:blipFill>
        <p:spPr>
          <a:xfrm>
            <a:off y="368300" x="0"/>
            <a:ext cy="6814658" cx="10080625"/>
          </a:xfrm>
          <a:prstGeom prst="rect">
            <a:avLst/>
          </a:prstGeom>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53"/>
                                        </p:tgtEl>
                                        <p:attrNameLst>
                                          <p:attrName>style.visibility</p:attrName>
                                        </p:attrNameLst>
                                      </p:cBhvr>
                                      <p:to>
                                        <p:strVal val="visible"/>
                                      </p:to>
                                    </p:set>
                                    <p:animEffect transition="in" filter="fade">
                                      <p:cBhvr>
                                        <p:cTn dur="1"/>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y="0" x="0"/>
          <a:ext cy="0" cx="0"/>
          <a:chOff y="0" x="0"/>
          <a:chExt cy="0" cx="0"/>
        </a:xfrm>
      </p:grpSpPr>
      <p:sp>
        <p:nvSpPr>
          <p:cNvPr id="104" name="Shape 10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Main driver: energy</a:t>
            </a:r>
          </a:p>
        </p:txBody>
      </p:sp>
      <p:sp>
        <p:nvSpPr>
          <p:cNvPr id="105" name="Shape 105"/>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Rn=S↓(1−α)+L↓−L↑</a:t>
            </a:r>
          </a:p>
          <a:p>
            <a:r>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Rn = net radiation; S↓ = downwelling s/wave; α = albedo; L↓, L↑ down/upwelling longwave</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terms balance globally over the long term</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But short term /spatial variations drive earth system</a:t>
            </a:r>
          </a:p>
          <a:p>
            <a:r>
              <a:t/>
            </a:r>
          </a:p>
          <a:p>
            <a:r>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y="0" x="0"/>
          <a:ext cy="0" cx="0"/>
          <a:chOff y="0" x="0"/>
          <a:chExt cy="0" cx="0"/>
        </a:xfrm>
      </p:grpSpPr>
      <p:pic>
        <p:nvPicPr>
          <p:cNvPr id="359" name="Shape 359"/>
          <p:cNvPicPr preferRelativeResize="0"/>
          <p:nvPr/>
        </p:nvPicPr>
        <p:blipFill>
          <a:blip r:embed="rId3"/>
          <a:stretch>
            <a:fillRect/>
          </a:stretch>
        </p:blipFill>
        <p:spPr>
          <a:xfrm>
            <a:off y="36585" x="528593"/>
            <a:ext cy="7559675" cx="9023438"/>
          </a:xfrm>
          <a:prstGeom prst="rect">
            <a:avLst/>
          </a:prstGeom>
        </p:spPr>
      </p:pic>
      <p:sp>
        <p:nvSpPr>
          <p:cNvPr id="360" name="Shape 360"/>
          <p:cNvSpPr txBox="1"/>
          <p:nvPr>
            <p:ph idx="1" type="body"/>
          </p:nvPr>
        </p:nvSpPr>
        <p:spPr>
          <a:xfrm>
            <a:off y="36585" x="0"/>
            <a:ext cy="7559675" cx="1008062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y="0" x="0"/>
          <a:ext cy="0" cx="0"/>
          <a:chOff y="0" x="0"/>
          <a:chExt cy="0" cx="0"/>
        </a:xfrm>
      </p:grpSpPr>
      <p:sp>
        <p:nvSpPr>
          <p:cNvPr id="365" name="Shape 36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2. Global vegetation modelling</a:t>
            </a:r>
          </a:p>
        </p:txBody>
      </p:sp>
      <p:sp>
        <p:nvSpPr>
          <p:cNvPr id="366" name="Shape 36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In this section,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noted that the two main types of model we are interested in are DGVMs and PEMs.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Outlined some of the main features of DGVMs and discussed some of the concepts they employ, such as PFTs.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Traits databases</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We have also considered how we can tell how good these models are.</a:t>
            </a:r>
          </a:p>
          <a:p>
            <a:r>
              <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y="0" x="0"/>
          <a:ext cy="0" cx="0"/>
          <a:chOff y="0" x="0"/>
          <a:chExt cy="0" cx="0"/>
        </a:xfrm>
      </p:grpSpPr>
      <p:sp>
        <p:nvSpPr>
          <p:cNvPr id="371" name="Shape 37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3. Production efficiency models</a:t>
            </a:r>
          </a:p>
        </p:txBody>
      </p:sp>
      <p:sp>
        <p:nvSpPr>
          <p:cNvPr id="372" name="Shape 372"/>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‘Monteith’ approach</a:t>
            </a:r>
          </a:p>
        </p:txBody>
      </p:sp>
      <p:pic>
        <p:nvPicPr>
          <p:cNvPr id="373" name="Shape 373"/>
          <p:cNvPicPr preferRelativeResize="0"/>
          <p:nvPr/>
        </p:nvPicPr>
        <p:blipFill>
          <a:blip r:embed="rId3"/>
          <a:stretch>
            <a:fillRect/>
          </a:stretch>
        </p:blipFill>
        <p:spPr>
          <a:xfrm>
            <a:off y="3200399" x="908450"/>
            <a:ext cy="1803573" cx="8236316"/>
          </a:xfrm>
          <a:prstGeom prst="rect">
            <a:avLst/>
          </a:prstGeom>
        </p:spPr>
      </p:pic>
      <p:sp>
        <p:nvSpPr>
          <p:cNvPr id="374" name="Shape 374"/>
          <p:cNvSpPr/>
          <p:nvPr/>
        </p:nvSpPr>
        <p:spPr>
          <a:xfrm>
            <a:off y="5147989" x="2520032"/>
            <a:ext cy="1470555" cx="5038724"/>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The scalars represent multiplicative environmental constraints that are typically meteorologically derived (i.e. limiting factors).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y="0" x="0"/>
          <a:ext cy="0" cx="0"/>
          <a:chOff y="0" x="0"/>
          <a:chExt cy="0" cx="0"/>
        </a:xfrm>
      </p:grpSpPr>
      <p:sp>
        <p:nvSpPr>
          <p:cNvPr id="380" name="Shape 38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PEMs</a:t>
            </a:r>
          </a:p>
        </p:txBody>
      </p:sp>
      <p:sp>
        <p:nvSpPr>
          <p:cNvPr id="381" name="Shape 38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Attractions:</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simple and</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captures the ‘main effect’ </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 assimilation increases with increasing PAR absorption in the absence of limiting factors </a:t>
            </a:r>
          </a:p>
          <a:p>
            <a:pPr algn="l" rtl="0" lvl="3" marR="0" indent="-457200" marL="1714500">
              <a:lnSpc>
                <a:spcPct val="93000"/>
              </a:lnSpc>
              <a:spcBef>
                <a:spcPts val="85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including such limits as scalars</a:t>
            </a:r>
          </a:p>
          <a:p>
            <a:pPr algn="l" rtl="0" lvl="1" marR="0" indent="-463550" marL="857250">
              <a:lnSpc>
                <a:spcPct val="93000"/>
              </a:lnSpc>
              <a:spcBef>
                <a:spcPts val="575"/>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fAPAR is potentially accessible from satellite data, so a major part of the model can be driven by observations globally.</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y="0" x="0"/>
          <a:ext cy="0" cx="0"/>
          <a:chOff y="0" x="0"/>
          <a:chExt cy="0" cx="0"/>
        </a:xfrm>
      </p:grpSpPr>
      <p:sp>
        <p:nvSpPr>
          <p:cNvPr id="386" name="Shape 38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Some PEMs</a:t>
            </a:r>
          </a:p>
        </p:txBody>
      </p:sp>
      <p:pic>
        <p:nvPicPr>
          <p:cNvPr id="387" name="Shape 387"/>
          <p:cNvPicPr preferRelativeResize="0"/>
          <p:nvPr/>
        </p:nvPicPr>
        <p:blipFill>
          <a:blip r:embed="rId3"/>
          <a:stretch>
            <a:fillRect/>
          </a:stretch>
        </p:blipFill>
        <p:spPr>
          <a:xfrm>
            <a:off y="2109810" x="-365466"/>
            <a:ext cy="3484065" cx="10734370"/>
          </a:xfrm>
          <a:prstGeom prst="rect">
            <a:avLst/>
          </a:prstGeom>
        </p:spPr>
      </p:pic>
      <p:sp>
        <p:nvSpPr>
          <p:cNvPr id="388" name="Shape 388"/>
          <p:cNvSpPr txBox="1"/>
          <p:nvPr>
            <p:ph idx="1" type="body"/>
          </p:nvPr>
        </p:nvSpPr>
        <p:spPr>
          <a:xfrm>
            <a:off y="899516" x="-365466"/>
            <a:ext cy="5904656" cx="10734370"/>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y="0" x="0"/>
          <a:ext cy="0" cx="0"/>
          <a:chOff y="0" x="0"/>
          <a:chExt cy="0" cx="0"/>
        </a:xfrm>
      </p:grpSpPr>
      <p:sp>
        <p:nvSpPr>
          <p:cNvPr id="394" name="Shape 39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PEM requirements</a:t>
            </a:r>
          </a:p>
        </p:txBody>
      </p:sp>
      <p:sp>
        <p:nvSpPr>
          <p:cNvPr id="395" name="Shape 395"/>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LUE often assumed constant</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e.g. constant globally in CASA or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per biome via a land cover map as in MOD17.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GLO-PEM does not assume a constant LUE.</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make use of satellite data (fAPAR),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But most also require climate data </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(for APAR and to drive limiting scalars). </a:t>
            </a:r>
          </a:p>
          <a:p>
            <a:pPr algn="l" rtl="0" lvl="2" marR="0" indent="-457200" marL="1257300">
              <a:lnSpc>
                <a:spcPct val="93000"/>
              </a:lnSpc>
              <a:spcBef>
                <a:spcPts val="85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Only GLO-PEM runs on only satellite data (with the exception of attribution of C3 and C4 plants).</a:t>
            </a:r>
          </a:p>
          <a:p>
            <a:r>
              <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y="0" x="0"/>
          <a:ext cy="0" cx="0"/>
          <a:chOff y="0" x="0"/>
          <a:chExt cy="0" cx="0"/>
        </a:xfrm>
      </p:grpSpPr>
      <p:sp>
        <p:nvSpPr>
          <p:cNvPr id="400" name="Shape 40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Some issues</a:t>
            </a:r>
          </a:p>
        </p:txBody>
      </p:sp>
      <p:sp>
        <p:nvSpPr>
          <p:cNvPr id="401" name="Shape 40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LUE should not be assumed constant, but should vary by PFTs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Results are strongly dependent on the climate drivers used for particular models (which also complicates intercomparison)</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Further use of satellite data would alleviate the need for many or all climate drivers.</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PEMs should consider incorporating diffuse radiation, especially at daily resolution</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PEMs should also consider the need to account for GPP saturation when radiation is high</a:t>
            </a:r>
          </a:p>
          <a:p>
            <a:r>
              <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y="0" x="0"/>
          <a:ext cy="0" cx="0"/>
          <a:chOff y="0" x="0"/>
          <a:chExt cy="0" cx="0"/>
        </a:xfrm>
      </p:grpSpPr>
      <p:sp>
        <p:nvSpPr>
          <p:cNvPr id="406" name="Shape 40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How good are these models?</a:t>
            </a:r>
          </a:p>
        </p:txBody>
      </p:sp>
      <p:sp>
        <p:nvSpPr>
          <p:cNvPr id="407" name="Shape 407"/>
          <p:cNvSpPr txBox="1"/>
          <p:nvPr>
            <p:ph idx="1" type="body"/>
          </p:nvPr>
        </p:nvSpPr>
        <p:spPr>
          <a:xfrm>
            <a:off y="1768475" x="504825"/>
            <a:ext cy="4987924" cx="3527374"/>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Cramer et al. (1999) intercomparison</a:t>
            </a:r>
          </a:p>
          <a:p>
            <a:pPr algn="l" rtl="0" lvl="0" marR="0" indent="-342900" marL="342900">
              <a:lnSpc>
                <a:spcPct val="93000"/>
              </a:lnSpc>
              <a:spcBef>
                <a:spcPts val="1425"/>
              </a:spcBef>
              <a:spcAft>
                <a:spcPts val="1425"/>
              </a:spcAft>
              <a:buSzPct val="25000"/>
              <a:buNone/>
            </a:pPr>
            <a:r>
              <a:rPr strike="noStrike" u="none" b="0" cap="none" baseline="0" sz="2800" lang="en-US" i="0">
                <a:solidFill>
                  <a:srgbClr val="000000"/>
                </a:solidFill>
                <a:latin typeface="Arial"/>
                <a:ea typeface="Arial"/>
                <a:cs typeface="Arial"/>
                <a:sym typeface="Arial"/>
              </a:rPr>
              <a:t>	PEMs &amp; other models</a:t>
            </a:r>
          </a:p>
        </p:txBody>
      </p:sp>
      <p:pic>
        <p:nvPicPr>
          <p:cNvPr id="408" name="Shape 408"/>
          <p:cNvPicPr preferRelativeResize="0"/>
          <p:nvPr/>
        </p:nvPicPr>
        <p:blipFill>
          <a:blip r:embed="rId3"/>
          <a:stretch>
            <a:fillRect/>
          </a:stretch>
        </p:blipFill>
        <p:spPr>
          <a:xfrm>
            <a:off y="1982028" x="4086225"/>
            <a:ext cy="5562600" cx="5994400"/>
          </a:xfrm>
          <a:prstGeom prst="rect">
            <a:avLst/>
          </a:prstGeom>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y="0" x="0"/>
          <a:ext cy="0" cx="0"/>
          <a:chOff y="0" x="0"/>
          <a:chExt cy="0" cx="0"/>
        </a:xfrm>
      </p:grpSpPr>
      <p:sp>
        <p:nvSpPr>
          <p:cNvPr id="413" name="Shape 41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How good are these models?</a:t>
            </a:r>
          </a:p>
        </p:txBody>
      </p:sp>
      <p:pic>
        <p:nvPicPr>
          <p:cNvPr id="414" name="Shape 414"/>
          <p:cNvPicPr preferRelativeResize="0"/>
          <p:nvPr/>
        </p:nvPicPr>
        <p:blipFill>
          <a:blip r:embed="rId3"/>
          <a:stretch>
            <a:fillRect/>
          </a:stretch>
        </p:blipFill>
        <p:spPr>
          <a:xfrm>
            <a:off y="1763613" x="1782227"/>
            <a:ext cy="4987924" cx="6366942"/>
          </a:xfrm>
          <a:prstGeom prst="rect">
            <a:avLst/>
          </a:prstGeom>
        </p:spPr>
      </p:pic>
      <p:sp>
        <p:nvSpPr>
          <p:cNvPr id="415" name="Shape 415"/>
          <p:cNvSpPr txBox="1"/>
          <p:nvPr>
            <p:ph idx="1" type="body"/>
          </p:nvPr>
        </p:nvSpPr>
        <p:spPr>
          <a:xfrm>
            <a:off y="1763613" x="431800"/>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y="0" x="0"/>
          <a:ext cy="0" cx="0"/>
          <a:chOff y="0" x="0"/>
          <a:chExt cy="0" cx="0"/>
        </a:xfrm>
      </p:grpSpPr>
      <p:sp>
        <p:nvSpPr>
          <p:cNvPr id="420" name="Shape 42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How good are these models?</a:t>
            </a:r>
          </a:p>
        </p:txBody>
      </p:sp>
      <p:pic>
        <p:nvPicPr>
          <p:cNvPr id="421" name="Shape 421"/>
          <p:cNvPicPr preferRelativeResize="0"/>
          <p:nvPr/>
        </p:nvPicPr>
        <p:blipFill>
          <a:blip r:embed="rId3"/>
          <a:stretch>
            <a:fillRect/>
          </a:stretch>
        </p:blipFill>
        <p:spPr>
          <a:xfrm>
            <a:off y="1763613" x="1782227"/>
            <a:ext cy="4987924" cx="6366942"/>
          </a:xfrm>
          <a:prstGeom prst="rect">
            <a:avLst/>
          </a:prstGeom>
        </p:spPr>
      </p:pic>
      <p:sp>
        <p:nvSpPr>
          <p:cNvPr id="422" name="Shape 422"/>
          <p:cNvSpPr txBox="1"/>
          <p:nvPr>
            <p:ph idx="1" type="body"/>
          </p:nvPr>
        </p:nvSpPr>
        <p:spPr>
          <a:xfrm>
            <a:off y="1763613" x="431800"/>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pic>
        <p:nvPicPr>
          <p:cNvPr id="423" name="Shape 423"/>
          <p:cNvPicPr preferRelativeResize="0"/>
          <p:nvPr/>
        </p:nvPicPr>
        <p:blipFill>
          <a:blip r:embed="rId4"/>
          <a:stretch>
            <a:fillRect/>
          </a:stretch>
        </p:blipFill>
        <p:spPr>
          <a:xfrm>
            <a:off y="317500" x="0"/>
            <a:ext cy="6915264" cx="10080625"/>
          </a:xfrm>
          <a:prstGeom prst="rect">
            <a:avLst/>
          </a:prstGeom>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pic>
        <p:nvPicPr>
          <p:cNvPr id="110" name="Shape 110"/>
          <p:cNvPicPr preferRelativeResize="0"/>
          <p:nvPr/>
        </p:nvPicPr>
        <p:blipFill>
          <a:blip r:embed="rId3"/>
          <a:stretch>
            <a:fillRect/>
          </a:stretch>
        </p:blipFill>
        <p:spPr>
          <a:xfrm>
            <a:off y="0" x="2301"/>
            <a:ext cy="6756400" cx="10117460"/>
          </a:xfrm>
          <a:prstGeom prst="rect">
            <a:avLst/>
          </a:prstGeom>
        </p:spPr>
      </p:pic>
      <p:sp>
        <p:nvSpPr>
          <p:cNvPr id="111" name="Shape 111"/>
          <p:cNvSpPr txBox="1"/>
          <p:nvPr>
            <p:ph idx="1" type="body"/>
          </p:nvPr>
        </p:nvSpPr>
        <p:spPr>
          <a:xfrm>
            <a:off y="0" x="-1080367"/>
            <a:ext cy="6756400" cx="12282800"/>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y="0" x="0"/>
          <a:ext cy="0" cx="0"/>
          <a:chOff y="0" x="0"/>
          <a:chExt cy="0" cx="0"/>
        </a:xfrm>
      </p:grpSpPr>
      <p:sp>
        <p:nvSpPr>
          <p:cNvPr id="429" name="Shape 429"/>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3. Production efficiency models</a:t>
            </a:r>
          </a:p>
        </p:txBody>
      </p:sp>
      <p:sp>
        <p:nvSpPr>
          <p:cNvPr id="430" name="Shape 430"/>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Summary</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overview of PEM approach.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800" lang="en-US" i="0">
                <a:solidFill>
                  <a:srgbClr val="000000"/>
                </a:solidFill>
                <a:latin typeface="Arial"/>
                <a:ea typeface="Arial"/>
                <a:cs typeface="Arial"/>
                <a:sym typeface="Arial"/>
              </a:rPr>
              <a:t>The key idea that non-limited carbon assimilation can be assumed a linear function of the capacity of a canopy to absorb shortwave (specifically PAR) radiation and the amount of downwelling PAR.</a:t>
            </a:r>
          </a:p>
          <a:p>
            <a:pPr algn="l" rtl="0" lvl="0" marR="0" indent="-342900" marL="3429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Models particularly useful as they can be largely driven by observations (or rather fAPAR, derived from satellite observations).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Several key issues in the use of such models are highlighted, but these models seem to perform ‘quite well’ in comparison to mechanistic approaches.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Since these models are driven by observations, they cannot directly be used in prognostic mode.</a:t>
            </a:r>
          </a:p>
          <a:p>
            <a:r>
              <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y="0" x="0"/>
          <a:ext cy="0" cx="0"/>
          <a:chOff y="0" x="0"/>
          <a:chExt cy="0" cx="0"/>
        </a:xfrm>
      </p:grpSpPr>
      <p:sp>
        <p:nvSpPr>
          <p:cNvPr id="435" name="Shape 43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4. Phenology</a:t>
            </a:r>
          </a:p>
        </p:txBody>
      </p:sp>
      <p:pic>
        <p:nvPicPr>
          <p:cNvPr id="436" name="Shape 436"/>
          <p:cNvPicPr preferRelativeResize="0"/>
          <p:nvPr/>
        </p:nvPicPr>
        <p:blipFill>
          <a:blip r:embed="rId3"/>
          <a:stretch>
            <a:fillRect/>
          </a:stretch>
        </p:blipFill>
        <p:spPr>
          <a:xfrm>
            <a:off y="2719383" x="431800"/>
            <a:ext cy="3076382" cx="9067800"/>
          </a:xfrm>
          <a:prstGeom prst="rect">
            <a:avLst/>
          </a:prstGeom>
        </p:spPr>
      </p:pic>
      <p:sp>
        <p:nvSpPr>
          <p:cNvPr id="437" name="Shape 437"/>
          <p:cNvSpPr txBox="1"/>
          <p:nvPr>
            <p:ph idx="1" type="body"/>
          </p:nvPr>
        </p:nvSpPr>
        <p:spPr>
          <a:xfrm>
            <a:off y="1763613" x="431800"/>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y="0" x="0"/>
          <a:ext cy="0" cx="0"/>
          <a:chOff y="0" x="0"/>
          <a:chExt cy="0" cx="0"/>
        </a:xfrm>
      </p:grpSpPr>
      <p:sp>
        <p:nvSpPr>
          <p:cNvPr id="442" name="Shape 44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Phenology</a:t>
            </a:r>
          </a:p>
        </p:txBody>
      </p:sp>
      <p:sp>
        <p:nvSpPr>
          <p:cNvPr id="443" name="Shape 44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plants experience daily and seasonal variations in environmental conditions.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tend to adjust their behaviour to these variations. </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diurnal variations in light, temperature and water.</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Many plants then exhibit cirdadian rhythms (24 hour cycles) for example in stomatal opening</a:t>
            </a:r>
          </a:p>
          <a:p>
            <a:r>
              <a:t/>
            </a:r>
          </a:p>
          <a:p>
            <a:r>
              <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y="0" x="0"/>
          <a:ext cy="0" cx="0"/>
          <a:chOff y="0" x="0"/>
          <a:chExt cy="0" cx="0"/>
        </a:xfrm>
      </p:grpSpPr>
      <p:sp>
        <p:nvSpPr>
          <p:cNvPr id="448" name="Shape 44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Phenology</a:t>
            </a:r>
          </a:p>
        </p:txBody>
      </p:sp>
      <p:sp>
        <p:nvSpPr>
          <p:cNvPr id="449" name="Shape 44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temperate climate plants: strong seasonal variations in environment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generally exhibit a predictable pattern of phenology</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put more resources into leaf production at certain times, flowers at others etc.</a:t>
            </a:r>
          </a:p>
          <a:p>
            <a:pPr algn="l" rtl="0" lvl="1" marR="0" indent="-463550" marL="85725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E.g. leaf senescence timing from photoperiod</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Cues onset of winter</a:t>
            </a:r>
          </a:p>
          <a:p>
            <a:pPr algn="l" rtl="0" lvl="2" marR="0" indent="-457200" marL="1257300">
              <a:lnSpc>
                <a:spcPct val="93000"/>
              </a:lnSpc>
              <a:spcBef>
                <a:spcPts val="850"/>
              </a:spcBef>
              <a:spcAft>
                <a:spcPts val="85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shift resources (nutrients, carbohydrates, water) from leaves to other organs to prevent their loss from the plant</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y="0" x="0"/>
          <a:ext cy="0" cx="0"/>
          <a:chOff y="0" x="0"/>
          <a:chExt cy="0" cx="0"/>
        </a:xfrm>
      </p:grpSpPr>
      <p:sp>
        <p:nvSpPr>
          <p:cNvPr id="455" name="Shape 45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Extratropics (outside tropics)</a:t>
            </a:r>
          </a:p>
        </p:txBody>
      </p:sp>
      <p:pic>
        <p:nvPicPr>
          <p:cNvPr id="456" name="Shape 456"/>
          <p:cNvPicPr preferRelativeResize="0"/>
          <p:nvPr/>
        </p:nvPicPr>
        <p:blipFill>
          <a:blip r:embed="rId3"/>
          <a:stretch>
            <a:fillRect/>
          </a:stretch>
        </p:blipFill>
        <p:spPr>
          <a:xfrm>
            <a:off y="1768475" x="5082094"/>
            <a:ext cy="4987924" cx="4674170"/>
          </a:xfrm>
          <a:prstGeom prst="rect">
            <a:avLst/>
          </a:prstGeom>
        </p:spPr>
      </p:pic>
      <p:sp>
        <p:nvSpPr>
          <p:cNvPr id="457" name="Shape 457"/>
          <p:cNvSpPr txBox="1"/>
          <p:nvPr>
            <p:ph idx="1" type="body"/>
          </p:nvPr>
        </p:nvSpPr>
        <p:spPr>
          <a:xfrm>
            <a:off y="1768475" x="2885280"/>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458" name="Shape 458"/>
          <p:cNvSpPr/>
          <p:nvPr/>
        </p:nvSpPr>
        <p:spPr>
          <a:xfrm>
            <a:off y="2195661" x="143768"/>
            <a:ext cy="2979790" cx="4464496"/>
          </a:xfrm>
          <a:prstGeom prst="rect">
            <a:avLst/>
          </a:prstGeom>
          <a:noFill/>
          <a:ln>
            <a:noFill/>
          </a:ln>
        </p:spPr>
        <p:txBody>
          <a:bodyPr bIns="45700" rIns="91425" lIns="91425" tIns="45700" anchor="t" anchorCtr="0">
            <a:noAutofit/>
          </a:bodyPr>
          <a:lstStyle/>
          <a:p>
            <a:pPr algn="just" rtl="0" lvl="0" marR="0" indent="-342900" marL="342900">
              <a:lnSpc>
                <a:spcPct val="93000"/>
              </a:lnSpc>
              <a:spcBef>
                <a:spcPts val="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Photoperiod same in winter and autumn, </a:t>
            </a:r>
          </a:p>
          <a:p>
            <a:pPr algn="just" rtl="0" lvl="1" marR="0" indent="-349250" marL="1085850">
              <a:lnSpc>
                <a:spcPct val="93000"/>
              </a:lnSpc>
              <a:spcBef>
                <a:spcPts val="100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plants need a cue that winter is over.</a:t>
            </a:r>
          </a:p>
          <a:p>
            <a:pPr algn="just" rtl="0" lvl="1" marR="0" indent="-349250" marL="1085850">
              <a:lnSpc>
                <a:spcPct val="93000"/>
              </a:lnSpc>
              <a:spcBef>
                <a:spcPts val="100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 This is often obtained from the dose of low T … a ‘chilling’ requirement by some plants before spring bud burst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y="0" x="0"/>
          <a:ext cy="0" cx="0"/>
          <a:chOff y="0" x="0"/>
          <a:chExt cy="0" cx="0"/>
        </a:xfrm>
      </p:grpSpPr>
      <p:pic>
        <p:nvPicPr>
          <p:cNvPr id="463" name="Shape 463"/>
          <p:cNvPicPr preferRelativeResize="0"/>
          <p:nvPr/>
        </p:nvPicPr>
        <p:blipFill>
          <a:blip r:embed="rId3"/>
          <a:stretch>
            <a:fillRect/>
          </a:stretch>
        </p:blipFill>
        <p:spPr>
          <a:xfrm>
            <a:off y="314533" x="-248"/>
            <a:ext cy="3133555" cx="8282358"/>
          </a:xfrm>
          <a:prstGeom prst="rect">
            <a:avLst/>
          </a:prstGeom>
        </p:spPr>
      </p:pic>
      <p:sp>
        <p:nvSpPr>
          <p:cNvPr id="464" name="Shape 464"/>
          <p:cNvSpPr txBox="1"/>
          <p:nvPr>
            <p:ph idx="1" type="body"/>
          </p:nvPr>
        </p:nvSpPr>
        <p:spPr>
          <a:xfrm>
            <a:off y="-396627" x="-248"/>
            <a:ext cy="4555876" cx="8282358"/>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pic>
        <p:nvPicPr>
          <p:cNvPr id="465" name="Shape 465"/>
          <p:cNvPicPr preferRelativeResize="0"/>
          <p:nvPr/>
        </p:nvPicPr>
        <p:blipFill>
          <a:blip r:embed="rId4"/>
          <a:stretch>
            <a:fillRect/>
          </a:stretch>
        </p:blipFill>
        <p:spPr>
          <a:xfrm>
            <a:off y="3923853" x="-72255"/>
            <a:ext cy="3600400" cx="8169384"/>
          </a:xfrm>
          <a:prstGeom prst="rect">
            <a:avLst/>
          </a:prstGeom>
        </p:spPr>
      </p:pic>
      <p:sp>
        <p:nvSpPr>
          <p:cNvPr id="466" name="Shape 466"/>
          <p:cNvSpPr txBox="1"/>
          <p:nvPr/>
        </p:nvSpPr>
        <p:spPr>
          <a:xfrm>
            <a:off y="2987749" x="7704607"/>
            <a:ext cy="440120" cx="1992402"/>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Spring Temp.</a:t>
            </a:r>
          </a:p>
        </p:txBody>
      </p:sp>
      <p:sp>
        <p:nvSpPr>
          <p:cNvPr id="467" name="Shape 467"/>
          <p:cNvSpPr txBox="1"/>
          <p:nvPr/>
        </p:nvSpPr>
        <p:spPr>
          <a:xfrm>
            <a:off y="6228108" x="7652661"/>
            <a:ext cy="440120" cx="2096297"/>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AutumnTemp.</a:t>
            </a:r>
          </a:p>
        </p:txBody>
      </p:sp>
      <p:sp>
        <p:nvSpPr>
          <p:cNvPr id="468" name="Shape 468"/>
          <p:cNvSpPr txBox="1"/>
          <p:nvPr/>
        </p:nvSpPr>
        <p:spPr>
          <a:xfrm>
            <a:off y="3419796" x="584325"/>
            <a:ext cy="440120" cx="4855717"/>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400" lang="en-US" i="0">
                <a:solidFill>
                  <a:srgbClr val="000000"/>
                </a:solidFill>
                <a:latin typeface="Arial"/>
                <a:ea typeface="Arial"/>
                <a:cs typeface="Arial"/>
                <a:sym typeface="Arial"/>
              </a:rPr>
              <a:t>Seasonal shift in temp. 1960-2009</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y="0" x="0"/>
          <a:ext cy="0" cx="0"/>
          <a:chOff y="0" x="0"/>
          <a:chExt cy="0" cx="0"/>
        </a:xfrm>
      </p:grpSpPr>
      <p:sp>
        <p:nvSpPr>
          <p:cNvPr id="474" name="Shape 47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phenology</a:t>
            </a:r>
          </a:p>
        </p:txBody>
      </p:sp>
      <p:pic>
        <p:nvPicPr>
          <p:cNvPr id="475" name="Shape 475"/>
          <p:cNvPicPr preferRelativeResize="0"/>
          <p:nvPr/>
        </p:nvPicPr>
        <p:blipFill>
          <a:blip r:embed="rId3"/>
          <a:stretch>
            <a:fillRect/>
          </a:stretch>
        </p:blipFill>
        <p:spPr>
          <a:xfrm>
            <a:off y="1768475" x="2374325"/>
            <a:ext cy="4987925" cx="5328796"/>
          </a:xfrm>
          <a:prstGeom prst="rect">
            <a:avLst/>
          </a:prstGeom>
        </p:spPr>
      </p:pic>
      <p:sp>
        <p:nvSpPr>
          <p:cNvPr id="476" name="Shape 476"/>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y="0" x="0"/>
          <a:ext cy="0" cx="0"/>
          <a:chOff y="0" x="0"/>
          <a:chExt cy="0" cx="0"/>
        </a:xfrm>
      </p:grpSpPr>
      <p:sp>
        <p:nvSpPr>
          <p:cNvPr id="482" name="Shape 48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Models of phenology</a:t>
            </a:r>
          </a:p>
        </p:txBody>
      </p:sp>
      <p:sp>
        <p:nvSpPr>
          <p:cNvPr id="483" name="Shape 48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Simplest: logistic fn of time</a:t>
            </a:r>
          </a:p>
        </p:txBody>
      </p:sp>
      <p:pic>
        <p:nvPicPr>
          <p:cNvPr id="484" name="Shape 484"/>
          <p:cNvPicPr preferRelativeResize="0"/>
          <p:nvPr/>
        </p:nvPicPr>
        <p:blipFill>
          <a:blip r:embed="rId3"/>
          <a:stretch>
            <a:fillRect/>
          </a:stretch>
        </p:blipFill>
        <p:spPr>
          <a:xfrm>
            <a:off y="1619596" x="5328344"/>
            <a:ext cy="1165151" cx="4155704"/>
          </a:xfrm>
          <a:prstGeom prst="rect">
            <a:avLst/>
          </a:prstGeom>
        </p:spPr>
      </p:pic>
      <p:sp>
        <p:nvSpPr>
          <p:cNvPr id="485" name="Shape 485"/>
          <p:cNvSpPr/>
          <p:nvPr/>
        </p:nvSpPr>
        <p:spPr>
          <a:xfrm>
            <a:off y="2987749" x="575816"/>
            <a:ext cy="498085" cx="6811730"/>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e.g. Zhang et al., 2003 MODIS phenology</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y="0" x="0"/>
          <a:ext cy="0" cx="0"/>
          <a:chOff y="0" x="0"/>
          <a:chExt cy="0" cx="0"/>
        </a:xfrm>
      </p:grpSpPr>
      <p:sp>
        <p:nvSpPr>
          <p:cNvPr id="491" name="Shape 491"/>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Track features of phenology</a:t>
            </a:r>
          </a:p>
        </p:txBody>
      </p:sp>
      <p:pic>
        <p:nvPicPr>
          <p:cNvPr id="492" name="Shape 492"/>
          <p:cNvPicPr preferRelativeResize="0"/>
          <p:nvPr/>
        </p:nvPicPr>
        <p:blipFill>
          <a:blip r:embed="rId3"/>
          <a:stretch>
            <a:fillRect/>
          </a:stretch>
        </p:blipFill>
        <p:spPr>
          <a:xfrm>
            <a:off y="1768475" x="1776363"/>
            <a:ext cy="4987924" cx="6524722"/>
          </a:xfrm>
          <a:prstGeom prst="rect">
            <a:avLst/>
          </a:prstGeom>
        </p:spPr>
      </p:pic>
      <p:sp>
        <p:nvSpPr>
          <p:cNvPr id="493" name="Shape 493"/>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y="0" x="0"/>
          <a:ext cy="0" cx="0"/>
          <a:chOff y="0" x="0"/>
          <a:chExt cy="0" cx="0"/>
        </a:xfrm>
      </p:grpSpPr>
      <p:sp>
        <p:nvSpPr>
          <p:cNvPr id="498" name="Shape 49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Track features of phenology</a:t>
            </a:r>
          </a:p>
        </p:txBody>
      </p:sp>
      <p:pic>
        <p:nvPicPr>
          <p:cNvPr id="499" name="Shape 499"/>
          <p:cNvPicPr preferRelativeResize="0"/>
          <p:nvPr/>
        </p:nvPicPr>
        <p:blipFill>
          <a:blip r:embed="rId3"/>
          <a:stretch>
            <a:fillRect/>
          </a:stretch>
        </p:blipFill>
        <p:spPr>
          <a:xfrm>
            <a:off y="1768475" x="2211398"/>
            <a:ext cy="4987925" cx="5654652"/>
          </a:xfrm>
          <a:prstGeom prst="rect">
            <a:avLst/>
          </a:prstGeom>
        </p:spPr>
      </p:pic>
      <p:sp>
        <p:nvSpPr>
          <p:cNvPr id="500" name="Shape 500"/>
          <p:cNvSpPr txBox="1"/>
          <p:nvPr>
            <p:ph idx="1" type="body"/>
          </p:nvPr>
        </p:nvSpPr>
        <p:spPr>
          <a:xfrm>
            <a:off y="1768475" x="504825"/>
            <a:ext cy="4987924" cx="90677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Balance by heat &amp; chemical fluxes</a:t>
            </a:r>
          </a:p>
        </p:txBody>
      </p:sp>
      <p:sp>
        <p:nvSpPr>
          <p:cNvPr id="118" name="Shape 11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1425"/>
              </a:spcBef>
              <a:spcAft>
                <a:spcPts val="0"/>
              </a:spcAft>
              <a:buSzPct val="25000"/>
              <a:buNone/>
            </a:pPr>
            <a:r>
              <a:rPr strike="noStrike" u="none" b="0" cap="none" baseline="0" sz="3200" lang="en-US" i="1">
                <a:solidFill>
                  <a:srgbClr val="000000"/>
                </a:solidFill>
                <a:latin typeface="Arial"/>
                <a:ea typeface="Arial"/>
                <a:cs typeface="Arial"/>
                <a:sym typeface="Arial"/>
              </a:rPr>
              <a:t>
</a:t>
            </a:r>
            <a:r>
              <a:rPr strike="noStrike" u="none" b="0" cap="none" baseline="0" sz="3200" lang="en-US" i="1">
                <a:solidFill>
                  <a:srgbClr val="000000"/>
                </a:solidFill>
                <a:latin typeface="Arial"/>
                <a:ea typeface="Arial"/>
                <a:cs typeface="Arial"/>
                <a:sym typeface="Arial"/>
              </a:rPr>
              <a:t>Rn</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H</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λE</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G</a:t>
            </a:r>
            <a:r>
              <a:rPr strike="noStrike" u="none" b="0" cap="none" baseline="0" sz="3200" lang="en-US" i="0">
                <a:solidFill>
                  <a:srgbClr val="000000"/>
                </a:solidFill>
                <a:latin typeface="Arial"/>
                <a:ea typeface="Arial"/>
                <a:cs typeface="Arial"/>
                <a:sym typeface="Arial"/>
              </a:rPr>
              <a:t>+</a:t>
            </a:r>
            <a:r>
              <a:rPr strike="noStrike" u="none" b="0" cap="none" baseline="0" sz="3200" lang="en-US" i="1">
                <a:solidFill>
                  <a:srgbClr val="000000"/>
                </a:solidFill>
                <a:latin typeface="Arial"/>
                <a:ea typeface="Arial"/>
                <a:cs typeface="Arial"/>
                <a:sym typeface="Arial"/>
              </a:rPr>
              <a:t>F</a:t>
            </a:r>
          </a:p>
          <a:p>
            <a:r>
              <a:t/>
            </a:r>
          </a:p>
          <a:p>
            <a:pPr algn="l" rtl="0" lvl="0" marR="0" indent="-342900" marL="342900">
              <a:lnSpc>
                <a:spcPct val="93000"/>
              </a:lnSpc>
              <a:spcBef>
                <a:spcPts val="1425"/>
              </a:spcBef>
              <a:spcAft>
                <a:spcPts val="0"/>
              </a:spcAft>
              <a:buSzPct val="25000"/>
              <a:buNone/>
            </a:pPr>
            <a:r>
              <a:rPr strike="noStrike" u="none" b="0" cap="none" baseline="0" sz="3200" lang="en-US" i="0">
                <a:solidFill>
                  <a:srgbClr val="000000"/>
                </a:solidFill>
                <a:latin typeface="Arial"/>
                <a:ea typeface="Arial"/>
                <a:cs typeface="Arial"/>
                <a:sym typeface="Arial"/>
              </a:rPr>
              <a:t>H = sensible heat flux; </a:t>
            </a:r>
            <a:r>
              <a:rPr strike="noStrike" u="none" b="0" cap="none" baseline="0" sz="3200" lang="en-US" i="1">
                <a:solidFill>
                  <a:srgbClr val="000000"/>
                </a:solidFill>
                <a:latin typeface="Arial"/>
                <a:ea typeface="Arial"/>
                <a:cs typeface="Arial"/>
                <a:sym typeface="Arial"/>
              </a:rPr>
              <a:t>λE </a:t>
            </a:r>
            <a:r>
              <a:rPr strike="noStrike" u="none" b="0" cap="none" baseline="0" sz="3200" lang="en-US" i="0">
                <a:solidFill>
                  <a:srgbClr val="000000"/>
                </a:solidFill>
                <a:latin typeface="Arial"/>
                <a:ea typeface="Arial"/>
                <a:cs typeface="Arial"/>
                <a:sym typeface="Arial"/>
              </a:rPr>
              <a:t>= latent heat flux; G = soil flux; F = chemical energy flux stored in photosynthesis</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Latent heat – heat absorbed/released by change of state at constant T (eg liquid to vapour)</a:t>
            </a:r>
          </a:p>
          <a:p>
            <a:pPr algn="l" rtl="0" lvl="0" marR="0" indent="-342900" marL="342900">
              <a:lnSpc>
                <a:spcPct val="93000"/>
              </a:lnSpc>
              <a:spcBef>
                <a:spcPts val="1425"/>
              </a:spcBef>
              <a:spcAft>
                <a:spcPts val="0"/>
              </a:spcAft>
              <a:buSzPct val="25000"/>
              <a:buNone/>
            </a:pPr>
            <a:r>
              <a:rPr strike="noStrike" u="none" b="0" cap="none" baseline="0" sz="2400" lang="en-US" i="0">
                <a:solidFill>
                  <a:srgbClr val="000000"/>
                </a:solidFill>
                <a:latin typeface="Arial"/>
                <a:ea typeface="Arial"/>
                <a:cs typeface="Arial"/>
                <a:sym typeface="Arial"/>
              </a:rPr>
              <a:t>Sensible heat – causes solely change in T</a:t>
            </a:r>
          </a:p>
          <a:p>
            <a:r>
              <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y="0" x="0"/>
          <a:ext cy="0" cx="0"/>
          <a:chOff y="0" x="0"/>
          <a:chExt cy="0" cx="0"/>
        </a:xfrm>
      </p:grpSpPr>
      <p:pic>
        <p:nvPicPr>
          <p:cNvPr id="505" name="Shape 505"/>
          <p:cNvPicPr preferRelativeResize="0"/>
          <p:nvPr/>
        </p:nvPicPr>
        <p:blipFill>
          <a:blip r:embed="rId3"/>
          <a:stretch>
            <a:fillRect/>
          </a:stretch>
        </p:blipFill>
        <p:spPr>
          <a:xfrm>
            <a:off y="-36586" x="16416"/>
            <a:ext cy="7560840" cx="6079055"/>
          </a:xfrm>
          <a:prstGeom prst="rect">
            <a:avLst/>
          </a:prstGeom>
        </p:spPr>
      </p:pic>
      <p:sp>
        <p:nvSpPr>
          <p:cNvPr id="506" name="Shape 506"/>
          <p:cNvSpPr txBox="1"/>
          <p:nvPr>
            <p:ph idx="1" type="body"/>
          </p:nvPr>
        </p:nvSpPr>
        <p:spPr>
          <a:xfrm>
            <a:off y="-36586" x="-3816671"/>
            <a:ext cy="7560839" cx="13745232"/>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507" name="Shape 507"/>
          <p:cNvSpPr/>
          <p:nvPr/>
        </p:nvSpPr>
        <p:spPr>
          <a:xfrm>
            <a:off y="971525" x="6264448"/>
            <a:ext cy="2672013" cx="2664295"/>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000" lang="en-US" i="0">
                <a:solidFill>
                  <a:srgbClr val="000000"/>
                </a:solidFill>
                <a:latin typeface="Arial"/>
                <a:ea typeface="Arial"/>
                <a:cs typeface="Arial"/>
                <a:sym typeface="Arial"/>
              </a:rPr>
              <a:t>Such processing provides valuable spatial datasets of information related to phenology and allows the tracking of dynamics of the phenology metrics over time. </a:t>
            </a:r>
          </a:p>
        </p:txBody>
      </p:sp>
      <p:sp>
        <p:nvSpPr>
          <p:cNvPr id="508" name="Shape 508"/>
          <p:cNvSpPr/>
          <p:nvPr/>
        </p:nvSpPr>
        <p:spPr>
          <a:xfrm>
            <a:off y="4283892" x="6192439"/>
            <a:ext cy="954620" cx="3311449"/>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2000" lang="en-US" i="0">
                <a:solidFill>
                  <a:srgbClr val="000000"/>
                </a:solidFill>
                <a:latin typeface="Arial"/>
                <a:ea typeface="Arial"/>
                <a:cs typeface="Arial"/>
                <a:sym typeface="Arial"/>
              </a:rPr>
              <a:t>model of this sort is used to derive </a:t>
            </a:r>
            <a:r>
              <a:rPr strike="noStrike" u="none" b="0" cap="none" baseline="0" sz="2000" lang="en-US" i="1">
                <a:solidFill>
                  <a:srgbClr val="000000"/>
                </a:solidFill>
                <a:latin typeface="Arial"/>
                <a:ea typeface="Arial"/>
                <a:cs typeface="Arial"/>
                <a:sym typeface="Arial"/>
              </a:rPr>
              <a:t>data</a:t>
            </a:r>
            <a:r>
              <a:rPr strike="noStrike" u="none" b="0" cap="none" baseline="0" sz="2000" lang="en-US" i="0">
                <a:solidFill>
                  <a:srgbClr val="000000"/>
                </a:solidFill>
                <a:latin typeface="Arial"/>
                <a:ea typeface="Arial"/>
                <a:cs typeface="Arial"/>
                <a:sym typeface="Arial"/>
              </a:rPr>
              <a:t> that are then used to model phenology.</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y="0" x="0"/>
          <a:ext cy="0" cx="0"/>
          <a:chOff y="0" x="0"/>
          <a:chExt cy="0" cx="0"/>
        </a:xfrm>
      </p:grpSpPr>
      <p:sp>
        <p:nvSpPr>
          <p:cNvPr id="513" name="Shape 51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(Growing) Degree day model</a:t>
            </a:r>
          </a:p>
        </p:txBody>
      </p:sp>
      <p:sp>
        <p:nvSpPr>
          <p:cNvPr id="514" name="Shape 51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simplest form of model that can be used prognostically</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only really appropriate where temperature is a limiting factor in plant growth (the extratopics).</a:t>
            </a:r>
          </a:p>
          <a:p>
            <a:r>
              <a:t/>
            </a:r>
          </a:p>
          <a:p>
            <a:r>
              <a:t/>
            </a:r>
          </a:p>
          <a:p>
            <a:r>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identify some threshold value of GDD </a:t>
            </a:r>
            <a:r>
              <a:rPr strike="noStrike" u="none" b="0" cap="none" baseline="0" sz="2800" lang="en-US" i="1">
                <a:solidFill>
                  <a:srgbClr val="000000"/>
                </a:solidFill>
                <a:latin typeface="Arial"/>
                <a:ea typeface="Arial"/>
                <a:cs typeface="Arial"/>
                <a:sym typeface="Arial"/>
              </a:rPr>
              <a:t>F</a:t>
            </a:r>
            <a:r>
              <a:rPr strike="noStrike" u="none" b="0" cap="none" baseline="0" sz="2800" lang="en-US" i="0">
                <a:solidFill>
                  <a:srgbClr val="000000"/>
                </a:solidFill>
                <a:latin typeface="Arial"/>
                <a:ea typeface="Arial"/>
                <a:cs typeface="Arial"/>
                <a:sym typeface="Arial"/>
              </a:rPr>
              <a:t>∗ that corresponds to the metric of interest. </a:t>
            </a:r>
          </a:p>
          <a:p>
            <a:pPr algn="l" rtl="0" lvl="0" marR="0" indent="-457200" marL="457200">
              <a:lnSpc>
                <a:spcPct val="93000"/>
              </a:lnSpc>
              <a:spcBef>
                <a:spcPts val="1425"/>
              </a:spcBef>
              <a:spcAft>
                <a:spcPts val="1425"/>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So essentially 2 parameters (Tbase &amp; F*)</a:t>
            </a:r>
          </a:p>
        </p:txBody>
      </p:sp>
      <p:pic>
        <p:nvPicPr>
          <p:cNvPr id="515" name="Shape 515"/>
          <p:cNvPicPr preferRelativeResize="0"/>
          <p:nvPr/>
        </p:nvPicPr>
        <p:blipFill>
          <a:blip r:embed="rId3"/>
          <a:stretch>
            <a:fillRect/>
          </a:stretch>
        </p:blipFill>
        <p:spPr>
          <a:xfrm>
            <a:off y="3419796" x="3168103"/>
            <a:ext cy="1254051" cx="4084139"/>
          </a:xfrm>
          <a:prstGeom prst="rect">
            <a:avLst/>
          </a:prstGeom>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y="0" x="0"/>
          <a:ext cy="0" cx="0"/>
          <a:chOff y="0" x="0"/>
          <a:chExt cy="0" cx="0"/>
        </a:xfrm>
      </p:grpSpPr>
      <p:pic>
        <p:nvPicPr>
          <p:cNvPr id="520" name="Shape 520"/>
          <p:cNvPicPr preferRelativeResize="0"/>
          <p:nvPr/>
        </p:nvPicPr>
        <p:blipFill>
          <a:blip r:embed="rId3"/>
          <a:stretch>
            <a:fillRect/>
          </a:stretch>
        </p:blipFill>
        <p:spPr>
          <a:xfrm>
            <a:off y="0" x="43473"/>
            <a:ext cy="7559674" cx="7318964"/>
          </a:xfrm>
          <a:prstGeom prst="rect">
            <a:avLst/>
          </a:prstGeom>
        </p:spPr>
      </p:pic>
      <p:sp>
        <p:nvSpPr>
          <p:cNvPr id="521" name="Shape 521"/>
          <p:cNvSpPr txBox="1"/>
          <p:nvPr>
            <p:ph idx="1" type="body"/>
          </p:nvPr>
        </p:nvSpPr>
        <p:spPr>
          <a:xfrm>
            <a:off y="0" x="-3168600"/>
            <a:ext cy="7559673" cx="13743112"/>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y="0" x="0"/>
          <a:ext cy="0" cx="0"/>
          <a:chOff y="0" x="0"/>
          <a:chExt cy="0" cx="0"/>
        </a:xfrm>
      </p:grpSpPr>
      <p:sp>
        <p:nvSpPr>
          <p:cNvPr id="527" name="Shape 52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Model calibration</a:t>
            </a:r>
          </a:p>
        </p:txBody>
      </p:sp>
      <p:sp>
        <p:nvSpPr>
          <p:cNvPr id="528" name="Shape 528"/>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Take data (e.g. satellite VI) and T dataset</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Extract phenology metric (e.g. bud burst) from VI</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Work out which Tbase &amp; F* give best fit to this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Over long time series per location</a:t>
            </a:r>
          </a:p>
          <a:p>
            <a:pPr algn="l" rtl="0" lvl="1" marR="0" indent="-463550" marL="857250">
              <a:lnSpc>
                <a:spcPct val="93000"/>
              </a:lnSpc>
              <a:spcBef>
                <a:spcPts val="1138"/>
              </a:spcBef>
              <a:spcAft>
                <a:spcPts val="1138"/>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Or assuming parameters constant spatially</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y="0" x="0"/>
          <a:ext cy="0" cx="0"/>
          <a:chOff y="0" x="0"/>
          <a:chExt cy="0" cx="0"/>
        </a:xfrm>
      </p:grpSpPr>
      <p:sp>
        <p:nvSpPr>
          <p:cNvPr id="533" name="Shape 533"/>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Chilling</a:t>
            </a:r>
          </a:p>
        </p:txBody>
      </p:sp>
      <p:sp>
        <p:nvSpPr>
          <p:cNvPr id="534" name="Shape 534"/>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2800" lang="en-US" i="0">
                <a:solidFill>
                  <a:srgbClr val="000000"/>
                </a:solidFill>
                <a:latin typeface="Arial"/>
                <a:ea typeface="Arial"/>
                <a:cs typeface="Arial"/>
                <a:sym typeface="Arial"/>
              </a:rPr>
              <a:t>Can incorporate chilling:</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sequential models: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forcing only starts when the chilling requirement is met</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parallel models: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chilling and forcing accumulated in parallel and critical values then applied to both</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alternating models: </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the temperature </a:t>
            </a:r>
            <a:r>
              <a:rPr strike="noStrike" u="none" b="0" cap="none" baseline="0" sz="2400" lang="en-US" i="1">
                <a:solidFill>
                  <a:srgbClr val="000000"/>
                </a:solidFill>
                <a:latin typeface="Arial"/>
                <a:ea typeface="Arial"/>
                <a:cs typeface="Arial"/>
                <a:sym typeface="Arial"/>
              </a:rPr>
              <a:t>F</a:t>
            </a:r>
            <a:r>
              <a:rPr strike="noStrike" u="none" b="0" cap="none" baseline="0" sz="2400" lang="en-US" i="0">
                <a:solidFill>
                  <a:srgbClr val="000000"/>
                </a:solidFill>
                <a:latin typeface="Arial"/>
                <a:ea typeface="Arial"/>
                <a:cs typeface="Arial"/>
                <a:sym typeface="Arial"/>
              </a:rPr>
              <a:t>∗ is a decreasing function of chilling.</a:t>
            </a:r>
          </a:p>
          <a:p>
            <a:r>
              <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y="0" x="0"/>
          <a:ext cy="0" cx="0"/>
          <a:chOff y="0" x="0"/>
          <a:chExt cy="0" cx="0"/>
        </a:xfrm>
      </p:grpSpPr>
      <p:pic>
        <p:nvPicPr>
          <p:cNvPr id="539" name="Shape 539"/>
          <p:cNvPicPr preferRelativeResize="0"/>
          <p:nvPr/>
        </p:nvPicPr>
        <p:blipFill>
          <a:blip r:embed="rId3"/>
          <a:stretch>
            <a:fillRect/>
          </a:stretch>
        </p:blipFill>
        <p:spPr>
          <a:xfrm>
            <a:off y="-468635" x="3919482"/>
            <a:ext cy="8028310" cx="5936621"/>
          </a:xfrm>
          <a:prstGeom prst="rect">
            <a:avLst/>
          </a:prstGeom>
        </p:spPr>
      </p:pic>
      <p:sp>
        <p:nvSpPr>
          <p:cNvPr id="540" name="Shape 540"/>
          <p:cNvSpPr txBox="1"/>
          <p:nvPr>
            <p:ph idx="1" type="body"/>
          </p:nvPr>
        </p:nvSpPr>
        <p:spPr>
          <a:xfrm>
            <a:off y="-468635" x="-409741"/>
            <a:ext cy="8028310" cx="1459506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541" name="Shape 541"/>
          <p:cNvSpPr/>
          <p:nvPr/>
        </p:nvSpPr>
        <p:spPr>
          <a:xfrm>
            <a:off y="-20885" x="0"/>
            <a:ext cy="4254292" cx="3207713"/>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Picard et al. (2005) use NDWI to track chilling for Siberia</a:t>
            </a:r>
          </a:p>
          <a:p>
            <a:r>
              <a:t/>
            </a:r>
          </a:p>
          <a:p>
            <a:pPr algn="ctr" rtl="0" lvl="0" marR="0" indent="0" marL="0">
              <a:lnSpc>
                <a:spcPct val="93000"/>
              </a:lnSpc>
              <a:spcBef>
                <a:spcPts val="1600"/>
              </a:spcBef>
              <a:spcAft>
                <a:spcPts val="0"/>
              </a:spcAft>
              <a:buSzPct val="25000"/>
              <a:buNone/>
            </a:pPr>
            <a:r>
              <a:rPr strike="noStrike" u="none" b="0" cap="none" baseline="0" sz="3200" lang="en-US" i="0">
                <a:solidFill>
                  <a:srgbClr val="000000"/>
                </a:solidFill>
                <a:latin typeface="Arial"/>
                <a:ea typeface="Arial"/>
                <a:cs typeface="Arial"/>
                <a:sym typeface="Arial"/>
              </a:rPr>
              <a:t>Use to calibrate DVGM </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y="0" x="0"/>
          <a:ext cy="0" cx="0"/>
          <a:chOff y="0" x="0"/>
          <a:chExt cy="0" cx="0"/>
        </a:xfrm>
      </p:grpSpPr>
      <p:sp>
        <p:nvSpPr>
          <p:cNvPr id="546" name="Shape 54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tropics</a:t>
            </a:r>
          </a:p>
        </p:txBody>
      </p:sp>
      <p:sp>
        <p:nvSpPr>
          <p:cNvPr id="547" name="Shape 547"/>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simulating and understanding phenology is complicated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Mainly water constraint</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But complicated as not just dept. on precipitation</a:t>
            </a:r>
          </a:p>
          <a:p>
            <a:pPr algn="l" rtl="0" lvl="2" marR="0" indent="-457200" marL="12573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Plants may have deep or shallow roots</a:t>
            </a:r>
          </a:p>
          <a:p>
            <a:r>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The state of phenology models in DGVMs for tropical areas then is at present rather weak and an area of active research.</a:t>
            </a:r>
          </a:p>
          <a:p>
            <a:r>
              <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1" name="Shape 551"/>
        <p:cNvGrpSpPr/>
        <p:nvPr/>
      </p:nvGrpSpPr>
      <p:grpSpPr>
        <a:xfrm>
          <a:off y="0" x="0"/>
          <a:ext cy="0" cx="0"/>
          <a:chOff y="0" x="0"/>
          <a:chExt cy="0" cx="0"/>
        </a:xfrm>
      </p:grpSpPr>
      <p:sp>
        <p:nvSpPr>
          <p:cNvPr id="552" name="Shape 55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4. Phenology</a:t>
            </a:r>
          </a:p>
        </p:txBody>
      </p:sp>
      <p:sp>
        <p:nvSpPr>
          <p:cNvPr id="553" name="Shape 55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Summary</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Phenology important concept in monitoring, modelling and understanding vegetation dynamics and its response to climate variations.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growing amount of observational data on phenology at various scales and more recent attempts to reconcile measures at different scales.</a:t>
            </a:r>
          </a:p>
          <a:p>
            <a:pPr algn="l" rtl="0" lvl="0" marR="0" indent="-342900" marL="3429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likely that for some areas at least, species specific (or slighly broader groupings of species) parameterisations of phenology need to be considered rather than just broad PFT definitions.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Most phenology analysis is done using simple degree day models, although some analyses also consider chilling requirements.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Phenology models in DGVMs may be phrased rather differently to those used in most analyses. Whilst maintaining a required ‘mechanistic approach’, current DGVM phenology models are not entirely satisfactory.</a:t>
            </a:r>
          </a:p>
          <a:p>
            <a:r>
              <a:t/>
            </a:r>
          </a:p>
          <a:p>
            <a:r>
              <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y="0" x="0"/>
          <a:ext cy="0" cx="0"/>
          <a:chOff y="0" x="0"/>
          <a:chExt cy="0" cx="0"/>
        </a:xfrm>
      </p:grpSpPr>
      <p:sp>
        <p:nvSpPr>
          <p:cNvPr id="558" name="Shape 55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5. Modelling Photosynthesis</a:t>
            </a:r>
          </a:p>
        </p:txBody>
      </p:sp>
      <p:sp>
        <p:nvSpPr>
          <p:cNvPr id="559" name="Shape 55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Farquhar approach:</a:t>
            </a:r>
          </a:p>
        </p:txBody>
      </p:sp>
      <p:pic>
        <p:nvPicPr>
          <p:cNvPr id="560" name="Shape 560"/>
          <p:cNvPicPr preferRelativeResize="0"/>
          <p:nvPr/>
        </p:nvPicPr>
        <p:blipFill>
          <a:blip r:embed="rId3"/>
          <a:stretch>
            <a:fillRect/>
          </a:stretch>
        </p:blipFill>
        <p:spPr>
          <a:xfrm>
            <a:off y="2425699" x="2376016"/>
            <a:ext cy="4195266" cx="5436120"/>
          </a:xfrm>
          <a:prstGeom prst="rect">
            <a:avLst/>
          </a:prstGeom>
        </p:spPr>
      </p:pic>
      <p:sp>
        <p:nvSpPr>
          <p:cNvPr id="561" name="Shape 561"/>
          <p:cNvSpPr txBox="1"/>
          <p:nvPr/>
        </p:nvSpPr>
        <p:spPr>
          <a:xfrm>
            <a:off y="3059757" x="359791"/>
            <a:ext cy="610782" cx="9516587"/>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1800" lang="en-US" i="0">
                <a:solidFill>
                  <a:srgbClr val="000000"/>
                </a:solidFill>
                <a:latin typeface="Arial"/>
                <a:ea typeface="Arial"/>
                <a:cs typeface="Arial"/>
                <a:sym typeface="Arial"/>
              </a:rPr>
              <a:t>Assim. Rate = min of electron transport limited rate and carboxylating rate JE, JC, &amp; leaf dakr resp Rd; Gamma* is CO2 compensation point without leaf resp. </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y="0" x="0"/>
          <a:ext cy="0" cx="0"/>
          <a:chOff y="0" x="0"/>
          <a:chExt cy="0" cx="0"/>
        </a:xfrm>
      </p:grpSpPr>
      <p:sp>
        <p:nvSpPr>
          <p:cNvPr id="567" name="Shape 567"/>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p:txBody>
      </p:sp>
      <p:pic>
        <p:nvPicPr>
          <p:cNvPr id="568" name="Shape 568"/>
          <p:cNvPicPr preferRelativeResize="0"/>
          <p:nvPr/>
        </p:nvPicPr>
        <p:blipFill>
          <a:blip r:embed="rId3"/>
          <a:stretch>
            <a:fillRect/>
          </a:stretch>
        </p:blipFill>
        <p:spPr>
          <a:xfrm>
            <a:off y="251444" x="-2079"/>
            <a:ext cy="7308229" cx="9873659"/>
          </a:xfrm>
          <a:prstGeom prst="rect">
            <a:avLst/>
          </a:prstGeom>
        </p:spPr>
      </p:pic>
      <p:sp>
        <p:nvSpPr>
          <p:cNvPr id="569" name="Shape 569"/>
          <p:cNvSpPr txBox="1"/>
          <p:nvPr>
            <p:ph idx="1" type="body"/>
          </p:nvPr>
        </p:nvSpPr>
        <p:spPr>
          <a:xfrm>
            <a:off y="251444" x="-1708248"/>
            <a:ext cy="7308229" cx="13285998"/>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y="0" x="0"/>
          <a:ext cy="0" cx="0"/>
          <a:chOff y="0" x="0"/>
          <a:chExt cy="0" cx="0"/>
        </a:xfrm>
      </p:grpSpPr>
      <p:sp>
        <p:nvSpPr>
          <p:cNvPr id="124" name="Shape 12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p:txBody>
      </p:sp>
      <p:pic>
        <p:nvPicPr>
          <p:cNvPr id="125" name="Shape 125"/>
          <p:cNvPicPr preferRelativeResize="0"/>
          <p:nvPr/>
        </p:nvPicPr>
        <p:blipFill>
          <a:blip r:embed="rId3"/>
          <a:stretch>
            <a:fillRect/>
          </a:stretch>
        </p:blipFill>
        <p:spPr>
          <a:xfrm>
            <a:off y="288032" x="-248"/>
            <a:ext cy="5580037" cx="10143973"/>
          </a:xfrm>
          <a:prstGeom prst="rect">
            <a:avLst/>
          </a:prstGeom>
        </p:spPr>
      </p:pic>
      <p:sp>
        <p:nvSpPr>
          <p:cNvPr id="126" name="Shape 126"/>
          <p:cNvSpPr txBox="1"/>
          <p:nvPr>
            <p:ph idx="1" type="body"/>
          </p:nvPr>
        </p:nvSpPr>
        <p:spPr>
          <a:xfrm>
            <a:off y="288032" x="-248"/>
            <a:ext cy="5580036" cx="10143972"/>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y="0" x="0"/>
          <a:ext cy="0" cx="0"/>
          <a:chOff y="0" x="0"/>
          <a:chExt cy="0" cx="0"/>
        </a:xfrm>
      </p:grpSpPr>
      <p:pic>
        <p:nvPicPr>
          <p:cNvPr id="575" name="Shape 575"/>
          <p:cNvPicPr preferRelativeResize="0"/>
          <p:nvPr/>
        </p:nvPicPr>
        <p:blipFill>
          <a:blip r:embed="rId3"/>
          <a:stretch>
            <a:fillRect/>
          </a:stretch>
        </p:blipFill>
        <p:spPr>
          <a:xfrm>
            <a:off y="0" x="136481"/>
            <a:ext cy="7559674" cx="9581220"/>
          </a:xfrm>
          <a:prstGeom prst="rect">
            <a:avLst/>
          </a:prstGeom>
        </p:spPr>
      </p:pic>
      <p:sp>
        <p:nvSpPr>
          <p:cNvPr id="576" name="Shape 576"/>
          <p:cNvSpPr txBox="1"/>
          <p:nvPr>
            <p:ph idx="1" type="body"/>
          </p:nvPr>
        </p:nvSpPr>
        <p:spPr>
          <a:xfrm>
            <a:off y="0" x="-1944464"/>
            <a:ext cy="7559673" cx="13743112"/>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 name="Shape 581"/>
        <p:cNvGrpSpPr/>
        <p:nvPr/>
      </p:nvGrpSpPr>
      <p:grpSpPr>
        <a:xfrm>
          <a:off y="0" x="0"/>
          <a:ext cy="0" cx="0"/>
          <a:chOff y="0" x="0"/>
          <a:chExt cy="0" cx="0"/>
        </a:xfrm>
      </p:grpSpPr>
      <p:sp>
        <p:nvSpPr>
          <p:cNvPr id="582" name="Shape 58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Electron transport rate</a:t>
            </a:r>
          </a:p>
        </p:txBody>
      </p:sp>
      <p:sp>
        <p:nvSpPr>
          <p:cNvPr id="583" name="Shape 58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1425"/>
              </a:spcBef>
              <a:spcAft>
                <a:spcPts val="0"/>
              </a:spcAft>
              <a:buSzPct val="25000"/>
              <a:buNone/>
            </a:pPr>
            <a:r>
              <a:rPr strike="noStrike" u="none" b="0" cap="none" baseline="0" sz="3200" lang="en-US" i="0">
                <a:solidFill>
                  <a:srgbClr val="000000"/>
                </a:solidFill>
                <a:latin typeface="Arial"/>
                <a:ea typeface="Arial"/>
                <a:cs typeface="Arial"/>
                <a:sym typeface="Arial"/>
              </a:rPr>
              <a:t>
</a:t>
            </a:r>
          </a:p>
          <a:p>
            <a:r>
              <a:t/>
            </a:r>
          </a:p>
          <a:p>
            <a:pPr algn="l" rtl="0" lvl="0" marR="0" indent="-342900" marL="342900">
              <a:lnSpc>
                <a:spcPct val="93000"/>
              </a:lnSpc>
              <a:spcBef>
                <a:spcPts val="1425"/>
              </a:spcBef>
              <a:spcAft>
                <a:spcPts val="1425"/>
              </a:spcAft>
              <a:buSzPct val="25000"/>
              <a:buNone/>
            </a:pPr>
            <a:r>
              <a:rPr strike="noStrike" u="none" b="0" cap="none" baseline="0" sz="3200" lang="en-US" i="0">
                <a:solidFill>
                  <a:srgbClr val="000000"/>
                </a:solidFill>
                <a:latin typeface="Arial"/>
                <a:ea typeface="Arial"/>
                <a:cs typeface="Arial"/>
                <a:sym typeface="Arial"/>
              </a:rPr>
              <a:t>depends on I, alpha, Jmax</a:t>
            </a:r>
          </a:p>
        </p:txBody>
      </p:sp>
      <p:pic>
        <p:nvPicPr>
          <p:cNvPr id="584" name="Shape 584"/>
          <p:cNvPicPr preferRelativeResize="0"/>
          <p:nvPr/>
        </p:nvPicPr>
        <p:blipFill>
          <a:blip r:embed="rId3"/>
          <a:stretch>
            <a:fillRect/>
          </a:stretch>
        </p:blipFill>
        <p:spPr>
          <a:xfrm>
            <a:off y="1547588" x="2592040"/>
            <a:ext cy="1897807" cx="3975406"/>
          </a:xfrm>
          <a:prstGeom prst="rect">
            <a:avLst/>
          </a:prstGeom>
        </p:spPr>
      </p:pic>
      <p:pic>
        <p:nvPicPr>
          <p:cNvPr id="585" name="Shape 585"/>
          <p:cNvPicPr preferRelativeResize="0"/>
          <p:nvPr/>
        </p:nvPicPr>
        <p:blipFill>
          <a:blip r:embed="rId4"/>
          <a:stretch>
            <a:fillRect/>
          </a:stretch>
        </p:blipFill>
        <p:spPr>
          <a:xfrm>
            <a:off y="5364012" x="1007863"/>
            <a:ext cy="1067048" cx="8472360"/>
          </a:xfrm>
          <a:prstGeom prst="rect">
            <a:avLst/>
          </a:prstGeom>
        </p:spPr>
      </p:pic>
      <p:sp>
        <p:nvSpPr>
          <p:cNvPr id="586" name="Shape 586"/>
          <p:cNvSpPr/>
          <p:nvPr/>
        </p:nvSpPr>
        <p:spPr>
          <a:xfrm>
            <a:off y="4355901" x="431800"/>
            <a:ext cy="1134258" cx="9505055"/>
          </a:xfrm>
          <a:prstGeom prst="rect">
            <a:avLst/>
          </a:prstGeom>
          <a:noFill/>
          <a:ln>
            <a:noFill/>
          </a:ln>
        </p:spPr>
        <p:txBody>
          <a:bodyPr bIns="45700" rIns="91425" lIns="91425" tIns="45700" anchor="t" anchorCtr="0">
            <a:noAutofit/>
          </a:bodyPr>
          <a:lstStyle/>
          <a:p>
            <a:pPr algn="ctr" rtl="0" lvl="0" marR="0" indent="0" marL="0">
              <a:lnSpc>
                <a:spcPct val="93000"/>
              </a:lnSpc>
              <a:spcBef>
                <a:spcPts val="0"/>
              </a:spcBef>
              <a:spcAft>
                <a:spcPts val="0"/>
              </a:spcAft>
              <a:buSzPct val="25000"/>
              <a:buNone/>
            </a:pPr>
            <a:r>
              <a:rPr strike="noStrike" u="none" b="0" cap="none" baseline="0" sz="1600" lang="en-US" i="1">
                <a:solidFill>
                  <a:srgbClr val="000000"/>
                </a:solidFill>
                <a:latin typeface="Times New Roman"/>
                <a:ea typeface="Times New Roman"/>
                <a:cs typeface="Times New Roman"/>
                <a:sym typeface="Times New Roman"/>
              </a:rPr>
              <a:t>I</a:t>
            </a:r>
            <a:r>
              <a:rPr strike="noStrike" u="none" b="0" cap="none" baseline="0" sz="1600" lang="en-US" i="0">
                <a:solidFill>
                  <a:srgbClr val="000000"/>
                </a:solidFill>
                <a:latin typeface="Times New Roman"/>
                <a:ea typeface="Times New Roman"/>
                <a:cs typeface="Times New Roman"/>
                <a:sym typeface="Times New Roman"/>
              </a:rPr>
              <a:t>=</a:t>
            </a:r>
            <a:r>
              <a:rPr strike="noStrike" u="none" b="0" cap="none" baseline="0" sz="1600" lang="en-US" i="1">
                <a:solidFill>
                  <a:srgbClr val="000000"/>
                </a:solidFill>
                <a:latin typeface="Times New Roman"/>
                <a:ea typeface="Times New Roman"/>
                <a:cs typeface="Times New Roman"/>
                <a:sym typeface="Times New Roman"/>
              </a:rPr>
              <a:t>IPAR</a:t>
            </a:r>
            <a:r>
              <a:rPr strike="noStrike" u="none" b="0" cap="none" baseline="0" sz="1600" lang="en-US" i="0">
                <a:solidFill>
                  <a:srgbClr val="000000"/>
                </a:solidFill>
                <a:latin typeface="Times New Roman"/>
                <a:ea typeface="Times New Roman"/>
                <a:cs typeface="Times New Roman"/>
                <a:sym typeface="Times New Roman"/>
              </a:rPr>
              <a:t>/</a:t>
            </a:r>
            <a:r>
              <a:rPr strike="noStrike" u="none" b="0" cap="none" baseline="0" sz="1600" lang="en-US" i="1">
                <a:solidFill>
                  <a:srgbClr val="000000"/>
                </a:solidFill>
                <a:latin typeface="Times New Roman"/>
                <a:ea typeface="Times New Roman"/>
                <a:cs typeface="Times New Roman"/>
                <a:sym typeface="Times New Roman"/>
              </a:rPr>
              <a:t>EPAR</a:t>
            </a:r>
            <a:r>
              <a:rPr strike="noStrike" u="none" b="0" cap="none" baseline="0" sz="1600" lang="en-US" i="0">
                <a:solidFill>
                  <a:srgbClr val="000000"/>
                </a:solidFill>
                <a:latin typeface="Arial"/>
                <a:ea typeface="Arial"/>
                <a:cs typeface="Arial"/>
                <a:sym typeface="Arial"/>
              </a:rPr>
              <a:t> where </a:t>
            </a:r>
            <a:r>
              <a:rPr strike="noStrike" u="none" b="0" cap="none" baseline="0" sz="1600" lang="en-US" i="1">
                <a:solidFill>
                  <a:srgbClr val="000000"/>
                </a:solidFill>
                <a:latin typeface="Times New Roman"/>
                <a:ea typeface="Times New Roman"/>
                <a:cs typeface="Times New Roman"/>
                <a:sym typeface="Times New Roman"/>
              </a:rPr>
              <a:t>IPAR</a:t>
            </a:r>
            <a:r>
              <a:rPr strike="noStrike" u="none" b="0" cap="none" baseline="0" sz="1600" lang="en-US" i="0">
                <a:solidFill>
                  <a:srgbClr val="000000"/>
                </a:solidFill>
                <a:latin typeface="Arial"/>
                <a:ea typeface="Arial"/>
                <a:cs typeface="Arial"/>
                <a:sym typeface="Arial"/>
              </a:rPr>
              <a:t> (</a:t>
            </a:r>
            <a:r>
              <a:rPr strike="noStrike" u="none" b="0" cap="none" baseline="0" sz="1600" lang="en-US" i="1">
                <a:solidFill>
                  <a:srgbClr val="000000"/>
                </a:solidFill>
                <a:latin typeface="Times New Roman"/>
                <a:ea typeface="Times New Roman"/>
                <a:cs typeface="Times New Roman"/>
                <a:sym typeface="Times New Roman"/>
              </a:rPr>
              <a:t>Wm</a:t>
            </a:r>
            <a:r>
              <a:rPr strike="noStrike" u="none" b="0" cap="none" baseline="0" sz="1600" lang="en-US" i="0">
                <a:solidFill>
                  <a:srgbClr val="000000"/>
                </a:solidFill>
                <a:latin typeface="Times New Roman"/>
                <a:ea typeface="Times New Roman"/>
                <a:cs typeface="Times New Roman"/>
                <a:sym typeface="Times New Roman"/>
              </a:rPr>
              <a:t>−2</a:t>
            </a:r>
            <a:r>
              <a:rPr strike="noStrike" u="none" b="0" cap="none" baseline="0" sz="1600" lang="en-US" i="0">
                <a:solidFill>
                  <a:srgbClr val="000000"/>
                </a:solidFill>
                <a:latin typeface="Arial"/>
                <a:ea typeface="Arial"/>
                <a:cs typeface="Arial"/>
                <a:sym typeface="Arial"/>
              </a:rPr>
              <a:t>) is the PAR absorption rate </a:t>
            </a:r>
            <a:r>
              <a:rPr strike="noStrike" u="none" b="0" cap="none" baseline="0" sz="1600" lang="en-US" i="1">
                <a:solidFill>
                  <a:srgbClr val="000000"/>
                </a:solidFill>
                <a:latin typeface="Times New Roman"/>
                <a:ea typeface="Times New Roman"/>
                <a:cs typeface="Times New Roman"/>
                <a:sym typeface="Times New Roman"/>
              </a:rPr>
              <a:t>EPAR</a:t>
            </a:r>
            <a:r>
              <a:rPr strike="noStrike" u="none" b="0" cap="none" baseline="0" sz="1600" lang="en-US" i="0">
                <a:solidFill>
                  <a:srgbClr val="000000"/>
                </a:solidFill>
                <a:latin typeface="Arial"/>
                <a:ea typeface="Arial"/>
                <a:cs typeface="Arial"/>
                <a:sym typeface="Arial"/>
              </a:rPr>
              <a:t> the energy content of PAR quanta (220 </a:t>
            </a:r>
            <a:r>
              <a:rPr strike="noStrike" u="none" b="0" cap="none" baseline="0" sz="1600" lang="en-US" i="1">
                <a:solidFill>
                  <a:srgbClr val="000000"/>
                </a:solidFill>
                <a:latin typeface="Times New Roman"/>
                <a:ea typeface="Times New Roman"/>
                <a:cs typeface="Times New Roman"/>
                <a:sym typeface="Times New Roman"/>
              </a:rPr>
              <a:t>kJmol</a:t>
            </a:r>
            <a:r>
              <a:rPr strike="noStrike" u="none" b="0" cap="none" baseline="0" sz="1600" lang="en-US" i="0">
                <a:solidFill>
                  <a:srgbClr val="000000"/>
                </a:solidFill>
                <a:latin typeface="Times New Roman"/>
                <a:ea typeface="Times New Roman"/>
                <a:cs typeface="Times New Roman"/>
                <a:sym typeface="Times New Roman"/>
              </a:rPr>
              <a:t>−1</a:t>
            </a:r>
            <a:r>
              <a:rPr strike="noStrike" u="none" b="0" cap="none" baseline="0" sz="1600" lang="en-US" i="0">
                <a:solidFill>
                  <a:srgbClr val="000000"/>
                </a:solidFill>
                <a:latin typeface="Arial"/>
                <a:ea typeface="Arial"/>
                <a:cs typeface="Arial"/>
                <a:sym typeface="Arial"/>
              </a:rPr>
              <a:t>), </a:t>
            </a:r>
            <a:r>
              <a:rPr strike="noStrike" u="none" b="0" cap="none" baseline="0" sz="1600" lang="en-US" i="1">
                <a:solidFill>
                  <a:srgbClr val="000000"/>
                </a:solidFill>
                <a:latin typeface="Times New Roman"/>
                <a:ea typeface="Times New Roman"/>
                <a:cs typeface="Times New Roman"/>
                <a:sym typeface="Times New Roman"/>
              </a:rPr>
              <a:t>Jmax</a:t>
            </a:r>
            <a:r>
              <a:rPr strike="noStrike" u="none" b="0" cap="none" baseline="0" sz="1600" lang="en-US" i="0">
                <a:solidFill>
                  <a:srgbClr val="000000"/>
                </a:solidFill>
                <a:latin typeface="Arial"/>
                <a:ea typeface="Arial"/>
                <a:cs typeface="Arial"/>
                <a:sym typeface="Arial"/>
              </a:rPr>
              <a:t> the maximum electron transport rate, (</a:t>
            </a:r>
            <a:r>
              <a:rPr strike="noStrike" u="none" b="0" cap="none" baseline="0" sz="1600" lang="en-US" i="1">
                <a:solidFill>
                  <a:srgbClr val="000000"/>
                </a:solidFill>
                <a:latin typeface="Times New Roman"/>
                <a:ea typeface="Times New Roman"/>
                <a:cs typeface="Times New Roman"/>
                <a:sym typeface="Times New Roman"/>
              </a:rPr>
              <a:t>mol</a:t>
            </a:r>
            <a:r>
              <a:rPr strike="noStrike" u="none" b="0" cap="none" baseline="0" sz="1600" lang="en-US" i="0">
                <a:solidFill>
                  <a:srgbClr val="000000"/>
                </a:solidFill>
                <a:latin typeface="Times New Roman"/>
                <a:ea typeface="Times New Roman"/>
                <a:cs typeface="Times New Roman"/>
                <a:sym typeface="Times New Roman"/>
              </a:rPr>
              <a:t>(</a:t>
            </a:r>
            <a:r>
              <a:rPr strike="noStrike" u="none" b="0" cap="none" baseline="0" sz="1600" lang="en-US" i="1">
                <a:solidFill>
                  <a:srgbClr val="000000"/>
                </a:solidFill>
                <a:latin typeface="Times New Roman"/>
                <a:ea typeface="Times New Roman"/>
                <a:cs typeface="Times New Roman"/>
                <a:sym typeface="Times New Roman"/>
              </a:rPr>
              <a:t>CO</a:t>
            </a:r>
            <a:r>
              <a:rPr strike="noStrike" u="none" b="0" cap="none" baseline="0" sz="1600" lang="en-US" i="0">
                <a:solidFill>
                  <a:srgbClr val="000000"/>
                </a:solidFill>
                <a:latin typeface="Times New Roman"/>
                <a:ea typeface="Times New Roman"/>
                <a:cs typeface="Times New Roman"/>
                <a:sym typeface="Times New Roman"/>
              </a:rPr>
              <a:t>2)</a:t>
            </a:r>
            <a:r>
              <a:rPr strike="noStrike" u="none" b="0" cap="none" baseline="0" sz="1600" lang="en-US" i="1">
                <a:solidFill>
                  <a:srgbClr val="000000"/>
                </a:solidFill>
                <a:latin typeface="Times New Roman"/>
                <a:ea typeface="Times New Roman"/>
                <a:cs typeface="Times New Roman"/>
                <a:sym typeface="Times New Roman"/>
              </a:rPr>
              <a:t>m</a:t>
            </a:r>
            <a:r>
              <a:rPr strike="noStrike" u="none" b="0" cap="none" baseline="0" sz="1600" lang="en-US" i="0">
                <a:solidFill>
                  <a:srgbClr val="000000"/>
                </a:solidFill>
                <a:latin typeface="Times New Roman"/>
                <a:ea typeface="Times New Roman"/>
                <a:cs typeface="Times New Roman"/>
                <a:sym typeface="Times New Roman"/>
              </a:rPr>
              <a:t>−2</a:t>
            </a:r>
            <a:r>
              <a:rPr strike="noStrike" u="none" b="0" cap="none" baseline="0" sz="1600" lang="en-US" i="1">
                <a:solidFill>
                  <a:srgbClr val="000000"/>
                </a:solidFill>
                <a:latin typeface="Times New Roman"/>
                <a:ea typeface="Times New Roman"/>
                <a:cs typeface="Times New Roman"/>
                <a:sym typeface="Times New Roman"/>
              </a:rPr>
              <a:t>s</a:t>
            </a:r>
            <a:r>
              <a:rPr strike="noStrike" u="none" b="0" cap="none" baseline="0" sz="1600" lang="en-US" i="0">
                <a:solidFill>
                  <a:srgbClr val="000000"/>
                </a:solidFill>
                <a:latin typeface="Times New Roman"/>
                <a:ea typeface="Times New Roman"/>
                <a:cs typeface="Times New Roman"/>
                <a:sym typeface="Times New Roman"/>
              </a:rPr>
              <a:t>−1</a:t>
            </a:r>
            <a:r>
              <a:rPr strike="noStrike" u="none" b="0" cap="none" baseline="0" sz="1600" lang="en-US" i="0">
                <a:solidFill>
                  <a:srgbClr val="000000"/>
                </a:solidFill>
                <a:latin typeface="Arial"/>
                <a:ea typeface="Arial"/>
                <a:cs typeface="Arial"/>
                <a:sym typeface="Arial"/>
              </a:rPr>
              <a:t> and </a:t>
            </a:r>
            <a:r>
              <a:rPr strike="noStrike" u="none" b="0" cap="none" baseline="0" sz="1600" lang="en-US" i="1">
                <a:solidFill>
                  <a:srgbClr val="000000"/>
                </a:solidFill>
                <a:latin typeface="Times New Roman"/>
                <a:ea typeface="Times New Roman"/>
                <a:cs typeface="Times New Roman"/>
                <a:sym typeface="Times New Roman"/>
              </a:rPr>
              <a:t>α</a:t>
            </a:r>
            <a:r>
              <a:rPr strike="noStrike" u="none" b="0" cap="none" baseline="0" sz="1600" lang="en-US" i="0">
                <a:solidFill>
                  <a:srgbClr val="000000"/>
                </a:solidFill>
                <a:latin typeface="Arial"/>
                <a:ea typeface="Arial"/>
                <a:cs typeface="Arial"/>
                <a:sym typeface="Arial"/>
              </a:rPr>
              <a:t> the efficiency of photon capture (0.28).</a:t>
            </a:r>
          </a:p>
          <a:p>
            <a:pPr algn="ctr" rtl="0" lvl="0" marR="0" indent="0" marL="0">
              <a:lnSpc>
                <a:spcPct val="93000"/>
              </a:lnSpc>
              <a:spcBef>
                <a:spcPts val="800"/>
              </a:spcBef>
              <a:spcAft>
                <a:spcPts val="0"/>
              </a:spcAft>
              <a:buSzPct val="25000"/>
              <a:buNone/>
            </a:pPr>
            <a:r>
              <a:rPr strike="noStrike" u="none" b="0" cap="none" baseline="0" sz="1600" lang="en-US" i="1">
                <a:solidFill>
                  <a:srgbClr val="000000"/>
                </a:solidFill>
                <a:latin typeface="Times New Roman"/>
                <a:ea typeface="Times New Roman"/>
                <a:cs typeface="Times New Roman"/>
                <a:sym typeface="Times New Roman"/>
              </a:rPr>
              <a:t>NSCL</a:t>
            </a:r>
            <a:r>
              <a:rPr strike="noStrike" u="none" b="0" cap="none" baseline="0" sz="1600" lang="en-US" i="0">
                <a:solidFill>
                  <a:srgbClr val="000000"/>
                </a:solidFill>
                <a:latin typeface="Arial"/>
                <a:ea typeface="Arial"/>
                <a:cs typeface="Arial"/>
                <a:sym typeface="Arial"/>
              </a:rPr>
              <a:t> is a Nitrogen scaling factor at maximum carboxylation rate and maximum electron transport rate.</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y="0" x="0"/>
          <a:ext cy="0" cx="0"/>
          <a:chOff y="0" x="0"/>
          <a:chExt cy="0" cx="0"/>
        </a:xfrm>
      </p:grpSpPr>
      <p:sp>
        <p:nvSpPr>
          <p:cNvPr id="592" name="Shape 592"/>
          <p:cNvSpPr txBox="1"/>
          <p:nvPr>
            <p:ph type="title"/>
          </p:nvPr>
        </p:nvSpPr>
        <p:spPr>
          <a:xfrm>
            <a:off y="301625" x="504825"/>
            <a:ext cy="1260599" cx="9067799"/>
          </a:xfrm>
          <a:prstGeom prst="rect">
            <a:avLst/>
          </a:prstGeom>
        </p:spPr>
        <p:txBody>
          <a:bodyPr bIns="91425" rIns="91425" lIns="91425" tIns="91425" anchor="ctr" anchorCtr="0">
            <a:noAutofit/>
          </a:bodyPr>
          <a:lstStyle/>
          <a:p>
            <a:pPr>
              <a:buNone/>
            </a:pPr>
            <a:r>
              <a:rPr sz="4400" lang="en-US"/>
              <a:t>Exploring Farquhar’s Eqn</a:t>
            </a:r>
          </a:p>
        </p:txBody>
      </p:sp>
      <p:sp>
        <p:nvSpPr>
          <p:cNvPr id="593" name="Shape 593"/>
          <p:cNvSpPr txBox="1"/>
          <p:nvPr>
            <p:ph idx="1" type="body"/>
          </p:nvPr>
        </p:nvSpPr>
        <p:spPr>
          <a:xfrm>
            <a:off y="1768475" x="0"/>
            <a:ext cy="4987800" cx="9976799"/>
          </a:xfrm>
          <a:prstGeom prst="rect">
            <a:avLst/>
          </a:prstGeom>
        </p:spPr>
        <p:txBody>
          <a:bodyPr bIns="91425" rIns="91425" lIns="91425" tIns="91425" anchor="t" anchorCtr="0">
            <a:noAutofit/>
          </a:bodyPr>
          <a:lstStyle/>
          <a:p>
            <a:pPr rtl="0" lvl="0" indent="-431800" marL="457200">
              <a:buClr>
                <a:srgbClr val="000000"/>
              </a:buClr>
              <a:buSzPct val="166666"/>
              <a:buFont typeface="Arial"/>
              <a:buChar char="•"/>
            </a:pPr>
            <a:r>
              <a:rPr sz="3200" lang="en-US"/>
              <a:t>An IPython notebook you can use to familiarise yourself with the Farquhar Photosynthesis model:</a:t>
            </a:r>
          </a:p>
          <a:p>
            <a:pPr algn="ctr">
              <a:buNone/>
            </a:pPr>
            <a:r>
              <a:rPr b="1" sz="4800" lang="en-US">
                <a:solidFill>
                  <a:srgbClr val="0000FF"/>
                </a:solidFill>
                <a:latin typeface="Courier New"/>
                <a:ea typeface="Courier New"/>
                <a:cs typeface="Courier New"/>
                <a:sym typeface="Courier New"/>
              </a:rPr>
              <a:t> </a:t>
            </a:r>
            <a:r>
              <a:rPr u="sng" b="1" sz="4800" lang="en-US">
                <a:solidFill>
                  <a:srgbClr val="0000FF"/>
                </a:solidFill>
                <a:latin typeface="Courier New"/>
                <a:ea typeface="Courier New"/>
                <a:cs typeface="Courier New"/>
                <a:sym typeface="Courier New"/>
                <a:hlinkClick r:id="rId3"/>
              </a:rPr>
              <a:t>http://bit.ly/1eAm2xz</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 name="Shape 597"/>
        <p:cNvGrpSpPr/>
        <p:nvPr/>
      </p:nvGrpSpPr>
      <p:grpSpPr>
        <a:xfrm>
          <a:off y="0" x="0"/>
          <a:ext cy="0" cx="0"/>
          <a:chOff y="0" x="0"/>
          <a:chExt cy="0" cx="0"/>
        </a:xfrm>
      </p:grpSpPr>
      <p:sp>
        <p:nvSpPr>
          <p:cNvPr id="598" name="Shape 59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Stomatal conductance</a:t>
            </a:r>
          </a:p>
        </p:txBody>
      </p:sp>
      <p:sp>
        <p:nvSpPr>
          <p:cNvPr id="599" name="Shape 59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1425"/>
              </a:spcAft>
              <a:buSzPct val="25000"/>
              <a:buNone/>
            </a:pPr>
            <a:r>
              <a:rPr strike="noStrike" u="none" b="0" cap="none" baseline="0" sz="3200" lang="en-US" i="0">
                <a:solidFill>
                  <a:srgbClr val="000000"/>
                </a:solidFill>
                <a:latin typeface="Arial"/>
                <a:ea typeface="Arial"/>
                <a:cs typeface="Arial"/>
                <a:sym typeface="Arial"/>
              </a:rPr>
              <a:t>when plants decrease stomatal conductance (increase resistance) to minimise water loss, photosynthesis declines redcuing the efficiency at which plants convert light to carbohydrates </a:t>
            </a:r>
          </a:p>
        </p:txBody>
      </p:sp>
      <p:pic>
        <p:nvPicPr>
          <p:cNvPr id="600" name="Shape 600"/>
          <p:cNvPicPr preferRelativeResize="0"/>
          <p:nvPr/>
        </p:nvPicPr>
        <p:blipFill>
          <a:blip r:embed="rId3"/>
          <a:stretch>
            <a:fillRect/>
          </a:stretch>
        </p:blipFill>
        <p:spPr>
          <a:xfrm>
            <a:off y="3959412" x="5756"/>
            <a:ext cy="3600262" cx="6480473"/>
          </a:xfrm>
          <a:prstGeom prst="rect">
            <a:avLst/>
          </a:prstGeom>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y="0" x="0"/>
          <a:ext cy="0" cx="0"/>
          <a:chOff y="0" x="0"/>
          <a:chExt cy="0" cx="0"/>
        </a:xfrm>
      </p:grpSpPr>
      <p:sp>
        <p:nvSpPr>
          <p:cNvPr id="605" name="Shape 605"/>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Model of stomatal conductance</a:t>
            </a:r>
          </a:p>
        </p:txBody>
      </p:sp>
      <p:sp>
        <p:nvSpPr>
          <p:cNvPr id="606" name="Shape 606"/>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3200" lang="en-US" i="0">
                <a:solidFill>
                  <a:srgbClr val="000000"/>
                </a:solidFill>
                <a:latin typeface="Arial"/>
                <a:ea typeface="Arial"/>
                <a:cs typeface="Arial"/>
                <a:sym typeface="Arial"/>
              </a:rPr>
              <a:t>Non water stressed:</a:t>
            </a:r>
          </a:p>
          <a:p>
            <a:r>
              <a:t/>
            </a:r>
          </a:p>
          <a:p>
            <a:r>
              <a:t/>
            </a:r>
          </a:p>
          <a:p>
            <a:r>
              <a:t/>
            </a:r>
          </a:p>
          <a:p>
            <a:pPr algn="l" rtl="0" lvl="0" marR="0" indent="-342900" marL="342900">
              <a:lnSpc>
                <a:spcPct val="93000"/>
              </a:lnSpc>
              <a:spcBef>
                <a:spcPts val="1425"/>
              </a:spcBef>
              <a:spcAft>
                <a:spcPts val="1425"/>
              </a:spcAft>
              <a:buSzPct val="25000"/>
              <a:buNone/>
            </a:pPr>
            <a:r>
              <a:rPr strike="noStrike" u="none" b="0" cap="none" baseline="0" sz="3200" lang="en-US" i="0">
                <a:solidFill>
                  <a:srgbClr val="000000"/>
                </a:solidFill>
                <a:latin typeface="Arial"/>
                <a:ea typeface="Arial"/>
                <a:cs typeface="Arial"/>
                <a:sym typeface="Arial"/>
              </a:rPr>
              <a:t>Often strong relationship between G</a:t>
            </a:r>
            <a:r>
              <a:rPr strike="noStrike" u="none" b="0" cap="none" baseline="0" sz="2000" lang="en-US" i="0">
                <a:solidFill>
                  <a:srgbClr val="000000"/>
                </a:solidFill>
                <a:latin typeface="Arial"/>
                <a:ea typeface="Arial"/>
                <a:cs typeface="Arial"/>
                <a:sym typeface="Arial"/>
              </a:rPr>
              <a:t>c,0</a:t>
            </a:r>
            <a:r>
              <a:rPr strike="noStrike" u="none" b="0" cap="none" baseline="0" sz="3200" lang="en-US" i="0">
                <a:solidFill>
                  <a:srgbClr val="000000"/>
                </a:solidFill>
                <a:latin typeface="Arial"/>
                <a:ea typeface="Arial"/>
                <a:cs typeface="Arial"/>
                <a:sym typeface="Arial"/>
              </a:rPr>
              <a:t> and assimilation:</a:t>
            </a:r>
          </a:p>
        </p:txBody>
      </p:sp>
      <p:pic>
        <p:nvPicPr>
          <p:cNvPr id="607" name="Shape 607"/>
          <p:cNvPicPr preferRelativeResize="0"/>
          <p:nvPr/>
        </p:nvPicPr>
        <p:blipFill>
          <a:blip r:embed="rId3"/>
          <a:stretch>
            <a:fillRect/>
          </a:stretch>
        </p:blipFill>
        <p:spPr>
          <a:xfrm>
            <a:off y="1979636" x="5256335"/>
            <a:ext cy="1707183" cx="4319173"/>
          </a:xfrm>
          <a:prstGeom prst="rect">
            <a:avLst/>
          </a:prstGeom>
        </p:spPr>
      </p:pic>
      <p:pic>
        <p:nvPicPr>
          <p:cNvPr id="608" name="Shape 608"/>
          <p:cNvPicPr preferRelativeResize="0"/>
          <p:nvPr/>
        </p:nvPicPr>
        <p:blipFill>
          <a:blip r:embed="rId4"/>
          <a:stretch>
            <a:fillRect/>
          </a:stretch>
        </p:blipFill>
        <p:spPr>
          <a:xfrm>
            <a:off y="5003973" x="5040312"/>
            <a:ext cy="1358948" cx="3656807"/>
          </a:xfrm>
          <a:prstGeom prst="rect">
            <a:avLst/>
          </a:prstGeom>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y="0" x="0"/>
          <a:ext cy="0" cx="0"/>
          <a:chOff y="0" x="0"/>
          <a:chExt cy="0" cx="0"/>
        </a:xfrm>
      </p:grpSpPr>
      <p:sp>
        <p:nvSpPr>
          <p:cNvPr id="614" name="Shape 614"/>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1" cap="none" baseline="0" sz="4400" lang="en-US" i="0">
                <a:solidFill>
                  <a:srgbClr val="000000"/>
                </a:solidFill>
                <a:latin typeface="Arial"/>
                <a:ea typeface="Arial"/>
                <a:cs typeface="Arial"/>
                <a:sym typeface="Arial"/>
              </a:rPr>
              <a:t>5. Modelling Photosynthesis</a:t>
            </a:r>
          </a:p>
        </p:txBody>
      </p:sp>
      <p:sp>
        <p:nvSpPr>
          <p:cNvPr id="615" name="Shape 615"/>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1" cap="none" baseline="0" sz="2000" lang="en-US" i="0">
                <a:solidFill>
                  <a:srgbClr val="000000"/>
                </a:solidFill>
                <a:latin typeface="Arial"/>
                <a:ea typeface="Arial"/>
                <a:cs typeface="Arial"/>
                <a:sym typeface="Arial"/>
              </a:rPr>
              <a:t>Summary</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outlined the ‘Farquhar’ approach to modelling photosynthesis, that is used in this or related forms in most DGVMs.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Relates carbon assimilation rate to the minimum of two potentially limiting factors</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the electron transport limiting rate and </a:t>
            </a:r>
          </a:p>
          <a:p>
            <a:pPr algn="l" rtl="0" lvl="1" marR="0" indent="-285750" marL="742950">
              <a:lnSpc>
                <a:spcPct val="93000"/>
              </a:lnSpc>
              <a:spcBef>
                <a:spcPts val="1138"/>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a carboxylating rate, </a:t>
            </a:r>
          </a:p>
          <a:p>
            <a:pPr algn="l" rtl="0" lvl="1" marR="0" indent="-285750" marL="742950">
              <a:lnSpc>
                <a:spcPct val="93000"/>
              </a:lnSpc>
              <a:spcBef>
                <a:spcPts val="1138"/>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with leaf ‘dark’ respiration subtracted. </a:t>
            </a:r>
          </a:p>
          <a:p>
            <a:pPr algn="l" rtl="0" lvl="0" marR="0" indent="-342900" marL="3429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it relates carbon assimilation to ambient CO2 concentrations.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outlined some concepts about what controls stomatal conductance.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important concept because it can limit carbon assimilation and relates to water use by the leaf (transpiration).</a:t>
            </a:r>
          </a:p>
          <a:p>
            <a:r>
              <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y="0" x="0"/>
          <a:ext cy="0" cx="0"/>
          <a:chOff y="0" x="0"/>
          <a:chExt cy="0" cx="0"/>
        </a:xfrm>
      </p:grpSpPr>
      <p:sp>
        <p:nvSpPr>
          <p:cNvPr id="620" name="Shape 620"/>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Summary</a:t>
            </a:r>
          </a:p>
        </p:txBody>
      </p:sp>
      <p:sp>
        <p:nvSpPr>
          <p:cNvPr id="621" name="Shape 621"/>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more detail considering processes in vegetation canopies (and their interface to the atmosphere and soils).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outlined land surface schemes and models as the ‘containers’ (in e.g. an Earth system model) for models of vegetation process.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considered carefully energy and water balances.</a:t>
            </a:r>
          </a:p>
          <a:p>
            <a:pPr algn="l" rtl="0" lvl="0" marR="0" indent="-342900" marL="342900">
              <a:lnSpc>
                <a:spcPct val="93000"/>
              </a:lnSpc>
              <a:spcBef>
                <a:spcPts val="1138"/>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outlined some basic concepts in vegetation growth, and reviewed the development of current LSMs, highlighting the inclusion of carbon fluxes in the current generation.</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reviewed the structure of DGVMs, and considered in detail PFTs and parameterisation of DGVMs, highlighting trait databases as a useful source of information on this .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1600" lang="en-US" i="0">
                <a:solidFill>
                  <a:srgbClr val="000000"/>
                </a:solidFill>
                <a:latin typeface="Arial"/>
                <a:ea typeface="Arial"/>
                <a:cs typeface="Arial"/>
                <a:sym typeface="Arial"/>
              </a:rPr>
              <a:t>looked into how well we can tell DGVMs are operating, concluding that the current generation show a significant amount of scatter, but they agree broadly in some key areas.</a:t>
            </a:r>
          </a:p>
          <a:p>
            <a:r>
              <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y="0" x="0"/>
          <a:ext cy="0" cx="0"/>
          <a:chOff y="0" x="0"/>
          <a:chExt cy="0" cx="0"/>
        </a:xfrm>
      </p:grpSpPr>
      <p:sp>
        <p:nvSpPr>
          <p:cNvPr id="626" name="Shape 626"/>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Summary</a:t>
            </a:r>
          </a:p>
        </p:txBody>
      </p:sp>
      <p:sp>
        <p:nvSpPr>
          <p:cNvPr id="627" name="Shape 627"/>
          <p:cNvSpPr txBox="1"/>
          <p:nvPr>
            <p:ph idx="1" type="body"/>
          </p:nvPr>
        </p:nvSpPr>
        <p:spPr>
          <a:xfrm>
            <a:off y="1768475" x="504825"/>
            <a:ext cy="4987924" cx="9575800"/>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PEMs as a viable (more data-driven) approach to modelling NPP. </a:t>
            </a:r>
          </a:p>
          <a:p>
            <a:pPr algn="l" rtl="0" lvl="1" marR="0" indent="-285750" marL="74295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We saw that again there is a lot of scatter in NPP estimates, but those produced by the PEMs are broadly in agreement with those from the DGVMs and other more mechanistic approaches.</a:t>
            </a:r>
          </a:p>
          <a:p>
            <a:pPr algn="l" rtl="0" lvl="0" marR="0" indent="-342900" marL="342900">
              <a:lnSpc>
                <a:spcPct val="93000"/>
              </a:lnSpc>
              <a:spcBef>
                <a:spcPts val="1138"/>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phenology in some detail, highlighting the mechanisms and modelling approaches.</a:t>
            </a:r>
          </a:p>
          <a:p>
            <a:pPr algn="l" rtl="0" lvl="0" marR="0" indent="-342900" marL="342900">
              <a:lnSpc>
                <a:spcPct val="93000"/>
              </a:lnSpc>
              <a:spcBef>
                <a:spcPts val="1425"/>
              </a:spcBef>
              <a:spcAft>
                <a:spcPts val="0"/>
              </a:spcAft>
              <a:buClr>
                <a:srgbClr val="000000"/>
              </a:buClr>
              <a:buSzPct val="100000"/>
              <a:buFont typeface="Arial"/>
              <a:buChar char="•"/>
            </a:pPr>
            <a:r>
              <a:rPr strike="noStrike" u="none" b="0" cap="none" baseline="0" sz="2400" lang="en-US" i="0">
                <a:solidFill>
                  <a:srgbClr val="000000"/>
                </a:solidFill>
                <a:latin typeface="Arial"/>
                <a:ea typeface="Arial"/>
                <a:cs typeface="Arial"/>
                <a:sym typeface="Arial"/>
              </a:rPr>
              <a:t>some of the basic equations for photosynthesis and stomatal conductance as used in most DGVMs</a:t>
            </a:r>
          </a:p>
          <a:p>
            <a:r>
              <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y="0" x="0"/>
          <a:ext cy="0" cx="0"/>
          <a:chOff y="0" x="0"/>
          <a:chExt cy="0" cx="0"/>
        </a:xfrm>
      </p:grpSpPr>
      <p:sp>
        <p:nvSpPr>
          <p:cNvPr id="632" name="Shape 632"/>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Recommended Reading</a:t>
            </a:r>
          </a:p>
        </p:txBody>
      </p:sp>
      <p:sp>
        <p:nvSpPr>
          <p:cNvPr id="633" name="Shape 633"/>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1400" lang="en-US" i="0">
                <a:solidFill>
                  <a:srgbClr val="000000"/>
                </a:solidFill>
                <a:latin typeface="Arial"/>
                <a:ea typeface="Arial"/>
                <a:cs typeface="Arial"/>
                <a:sym typeface="Arial"/>
              </a:rPr>
              <a:t>Box., E.O. 1996, Plant Functional Types and Climate at the Global Scale, Journal of Vegetation Science, Vol. 7, No. 3 (Jun., 1996), pp. 309-320</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D. B. Clark, et al. (2011) The Joint UK Land Environment Simulator (JULES), model description: Part 2: Carbon fluxes and vegetation dynamics, Geosci. Model Dev., 4, 701-722, 2011, doi:10.5194/gmd-4-701-2011</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Cramer W, Kicklighter DW, Bondeau A, Moore Iii B, Churkina G, Nemry B, Ruimy A, Schloss AL: Comparing global models of terrestrial net primary productivity (NPP): Overview and key results. Global Change Biology 1999, 5:1-15.</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Chapin, F.S, Matson, P.A., and Mooney, H.A., (2002) Principles of Terrestrial Ecosystem Ecology, Springer: Chapters 5 and 6 . </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Kattge, J., et al. (2011), TRY: a global database of plant traits. Global Change Biology, 17: 2905-2935. doi: 10.1111/j.1365-2486.2011.02451.x</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Knorr, W. (2000) Annual and interannual CO exchanges of the terrestrial biosphere: process-based simulations and uncertainties, Global Ecology &amp; Biogeography (2000) 9, 225-252</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Korner and Basler, 2010, Phenology Under Global Warming, Science 19 March 2010: 1461-1462.DOI:10.1126/science.1186473</a:t>
            </a:r>
          </a:p>
          <a:p>
            <a:pPr algn="l" rtl="0" lvl="0" marR="0" indent="-342900" marL="342900">
              <a:lnSpc>
                <a:spcPct val="93000"/>
              </a:lnSpc>
              <a:spcBef>
                <a:spcPts val="1425"/>
              </a:spcBef>
              <a:spcAft>
                <a:spcPts val="1425"/>
              </a:spcAft>
              <a:buSzPct val="25000"/>
              <a:buNone/>
            </a:pPr>
            <a:r>
              <a:rPr strike="noStrike" u="none" b="0" cap="none" baseline="0" sz="1400" lang="en-US" i="0">
                <a:solidFill>
                  <a:srgbClr val="000000"/>
                </a:solidFill>
                <a:latin typeface="Arial"/>
                <a:ea typeface="Arial"/>
                <a:cs typeface="Arial"/>
                <a:sym typeface="Arial"/>
              </a:rPr>
              <a:t>McCallum, I., et al., 2009, Satellite-based terrestrial production efficiency modeling, Carbon Balance and managementi, 4:8 doi:10.1186/1750-0680-4-8</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y="0" x="0"/>
          <a:ext cy="0" cx="0"/>
          <a:chOff y="0" x="0"/>
          <a:chExt cy="0" cx="0"/>
        </a:xfrm>
      </p:grpSpPr>
      <p:sp>
        <p:nvSpPr>
          <p:cNvPr id="638" name="Shape 6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Recommended Reading</a:t>
            </a:r>
          </a:p>
        </p:txBody>
      </p:sp>
      <p:sp>
        <p:nvSpPr>
          <p:cNvPr id="639" name="Shape 63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342900" marL="342900">
              <a:lnSpc>
                <a:spcPct val="93000"/>
              </a:lnSpc>
              <a:spcBef>
                <a:spcPts val="0"/>
              </a:spcBef>
              <a:spcAft>
                <a:spcPts val="0"/>
              </a:spcAft>
              <a:buSzPct val="25000"/>
              <a:buNone/>
            </a:pPr>
            <a:r>
              <a:rPr strike="noStrike" u="none" b="0" cap="none" baseline="0" sz="1400" lang="en-US" i="0">
                <a:solidFill>
                  <a:srgbClr val="000000"/>
                </a:solidFill>
                <a:latin typeface="Arial"/>
                <a:ea typeface="Arial"/>
                <a:cs typeface="Arial"/>
                <a:sym typeface="Arial"/>
              </a:rPr>
              <a:t>Peng, C. (2000) From static biogeographical model to dynamic global vegetation model: a global perspective on modelling vegetation dynamicsi, Ecological Modelling, Volume 135, Issue 1, 25 November 2000, Pages 33-54</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Pitman, A.J, (2003) THE EVOLUTION OF, AND REVOLUTION IN, LAND SURFACE SCHEMES DESIGNED FOR CLIMATE MODELS, Int. J. Climatol. 23: 479-510 (2003)</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Prentice et al. The Carbon Cycle and Atmospheric Carbon Dioxide, 2001, IPCC AR3 WG1</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Randerson, et al. 2009. Systematic Assessment of Terrestrial Biogeochemistry in Coupled Climate-Carbon Models. Global Change Biology, 15(9):2462-2484. </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Sellers PJ, et al. 1992b. Canopy reflectance, photosynthesis and transpiration. III. A reanalysis using improved leaf models and a new canopy integration scheme. Remote Sensing of the Environment 42: 187-216.</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Sitch S, et al.(2008) Evaluation of the terrestrial carbon cycle, future plant geography and climate-carbon cycle feedbacks using 5 Dynamic Global Vegetation Models (DGVMs). Global Change Biology 14:2015-2039</a:t>
            </a:r>
          </a:p>
          <a:p>
            <a:pPr algn="l" rtl="0" lvl="0" marR="0" indent="-342900" marL="342900">
              <a:lnSpc>
                <a:spcPct val="93000"/>
              </a:lnSpc>
              <a:spcBef>
                <a:spcPts val="1425"/>
              </a:spcBef>
              <a:spcAft>
                <a:spcPts val="0"/>
              </a:spcAft>
              <a:buSzPct val="25000"/>
              <a:buNone/>
            </a:pPr>
            <a:r>
              <a:rPr strike="noStrike" u="none" b="0" cap="none" baseline="0" sz="1400" lang="en-US" i="0">
                <a:solidFill>
                  <a:srgbClr val="000000"/>
                </a:solidFill>
                <a:latin typeface="Arial"/>
                <a:ea typeface="Arial"/>
                <a:cs typeface="Arial"/>
                <a:sym typeface="Arial"/>
              </a:rPr>
              <a:t>Woodward, F.I. Lomas, M.R. (2004) Vegetation dynamics - simulating responses to climatic change, Biol. Rev. 79, 643-670</a:t>
            </a:r>
          </a:p>
          <a:p>
            <a:pPr algn="l" rtl="0" lvl="0" marR="0" indent="-342900" marL="342900">
              <a:lnSpc>
                <a:spcPct val="93000"/>
              </a:lnSpc>
              <a:spcBef>
                <a:spcPts val="1425"/>
              </a:spcBef>
              <a:spcAft>
                <a:spcPts val="1425"/>
              </a:spcAft>
              <a:buSzPct val="25000"/>
              <a:buNone/>
            </a:pPr>
            <a:r>
              <a:rPr strike="noStrike" u="none" b="0" cap="none" baseline="0" sz="1400" lang="en-US" i="0">
                <a:solidFill>
                  <a:srgbClr val="000000"/>
                </a:solidFill>
                <a:latin typeface="Arial"/>
                <a:ea typeface="Arial"/>
                <a:cs typeface="Arial"/>
                <a:sym typeface="Arial"/>
              </a:rPr>
              <a:t>Zhang, X. Y., Friedl, M. A., Schaaf, C. B., Strahler, A. H., Hodges, J. C. F., Gao, F., et al. (2003). Monitoring vegetation phenology using MODIS. Remote Sensing of Environment, 84, 471-475.</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y="0" x="0"/>
          <a:ext cy="0" cx="0"/>
          <a:chOff y="0" x="0"/>
          <a:chExt cy="0" cx="0"/>
        </a:xfrm>
      </p:grpSpPr>
      <p:sp>
        <p:nvSpPr>
          <p:cNvPr id="132" name="Shape 132"/>
          <p:cNvSpPr txBox="1"/>
          <p:nvPr>
            <p:ph type="title"/>
          </p:nvPr>
        </p:nvSpPr>
        <p:spPr>
          <a:xfrm>
            <a:off y="301625" x="504825"/>
            <a:ext cy="1260599" cx="9067799"/>
          </a:xfrm>
          <a:prstGeom prst="rect">
            <a:avLst/>
          </a:prstGeom>
        </p:spPr>
        <p:txBody>
          <a:bodyPr bIns="91425" rIns="91425" lIns="91425" tIns="91425" anchor="ctr" anchorCtr="0">
            <a:noAutofit/>
          </a:bodyPr>
          <a:lstStyle/>
          <a:p>
            <a:pPr>
              <a:buNone/>
            </a:pPr>
            <a:r>
              <a:rPr sz="4400" lang="en-US"/>
              <a:t>Changing albedo</a:t>
            </a:r>
          </a:p>
        </p:txBody>
      </p:sp>
      <p:pic>
        <p:nvPicPr>
          <p:cNvPr id="133" name="Shape 133"/>
          <p:cNvPicPr preferRelativeResize="0"/>
          <p:nvPr/>
        </p:nvPicPr>
        <p:blipFill>
          <a:blip r:embed="rId3"/>
          <a:stretch>
            <a:fillRect/>
          </a:stretch>
        </p:blipFill>
        <p:spPr>
          <a:xfrm>
            <a:off y="1562225" x="1603226"/>
            <a:ext cy="4903199" cx="72421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y="0" x="0"/>
          <a:ext cy="0" cx="0"/>
          <a:chOff y="0" x="0"/>
          <a:chExt cy="0" cx="0"/>
        </a:xfrm>
      </p:grpSpPr>
      <p:sp>
        <p:nvSpPr>
          <p:cNvPr id="138" name="Shape 138"/>
          <p:cNvSpPr txBox="1"/>
          <p:nvPr>
            <p:ph type="title"/>
          </p:nvPr>
        </p:nvSpPr>
        <p:spPr>
          <a:xfrm>
            <a:off y="301625" x="504825"/>
            <a:ext cy="1260474" cx="9067799"/>
          </a:xfrm>
          <a:prstGeom prst="rect">
            <a:avLst/>
          </a:prstGeom>
          <a:solidFill>
            <a:srgbClr val="99CC00"/>
          </a:solidFill>
          <a:ln>
            <a:noFill/>
          </a:ln>
        </p:spPr>
        <p:txBody>
          <a:bodyPr bIns="0" rIns="0" lIns="0" tIns="0" anchor="ctr" anchorCtr="0">
            <a:noAutofit/>
          </a:bodyPr>
          <a:lstStyle/>
          <a:p>
            <a:pPr algn="ctr" rtl="0" lvl="0" marR="0" indent="0" marL="0">
              <a:lnSpc>
                <a:spcPct val="93000"/>
              </a:lnSpc>
              <a:spcBef>
                <a:spcPts val="0"/>
              </a:spcBef>
              <a:spcAft>
                <a:spcPts val="0"/>
              </a:spcAft>
              <a:buSzPct val="25000"/>
              <a:buNone/>
            </a:pPr>
            <a:r>
              <a:rPr strike="noStrike" u="none" b="0" cap="none" baseline="0" sz="4400" lang="en-US" i="0">
                <a:solidFill>
                  <a:srgbClr val="000000"/>
                </a:solidFill>
                <a:latin typeface="Arial"/>
                <a:ea typeface="Arial"/>
                <a:cs typeface="Arial"/>
                <a:sym typeface="Arial"/>
              </a:rPr>
              <a:t>Partitioning latent &amp; sensible heat</a:t>
            </a:r>
          </a:p>
        </p:txBody>
      </p:sp>
      <p:sp>
        <p:nvSpPr>
          <p:cNvPr id="139" name="Shape 139"/>
          <p:cNvSpPr txBox="1"/>
          <p:nvPr>
            <p:ph idx="1" type="body"/>
          </p:nvPr>
        </p:nvSpPr>
        <p:spPr>
          <a:xfrm>
            <a:off y="1768475" x="504825"/>
            <a:ext cy="4987924" cx="9067799"/>
          </a:xfrm>
          <a:prstGeom prst="rect">
            <a:avLst/>
          </a:prstGeom>
          <a:noFill/>
          <a:ln>
            <a:noFill/>
          </a:ln>
        </p:spPr>
        <p:txBody>
          <a:bodyPr bIns="0" rIns="0" lIns="0" tIns="28200" anchor="t" anchorCtr="0">
            <a:noAutofit/>
          </a:bodyPr>
          <a:lstStyle/>
          <a:p>
            <a:pPr algn="l" rtl="0" lvl="0" marR="0" indent="-457200" marL="457200">
              <a:lnSpc>
                <a:spcPct val="93000"/>
              </a:lnSpc>
              <a:spcBef>
                <a:spcPts val="0"/>
              </a:spcBef>
              <a:spcAft>
                <a:spcPts val="0"/>
              </a:spcAft>
              <a:buClr>
                <a:srgbClr val="000000"/>
              </a:buClr>
              <a:buSzPct val="100000"/>
              <a:buFont typeface="Arial"/>
              <a:buChar char="•"/>
            </a:pPr>
            <a:r>
              <a:rPr strike="noStrike" u="none" b="0" cap="none" baseline="0" sz="3200" lang="en-US" i="0">
                <a:solidFill>
                  <a:srgbClr val="000000"/>
                </a:solidFill>
                <a:latin typeface="Arial"/>
                <a:ea typeface="Arial"/>
                <a:cs typeface="Arial"/>
                <a:sym typeface="Arial"/>
              </a:rPr>
              <a:t>Partitioning important as controls flux of water vapour to the atmosphere</a:t>
            </a:r>
          </a:p>
          <a:p>
            <a:pPr algn="l" rtl="0" lvl="1" marR="0" indent="-463550" marL="857250">
              <a:lnSpc>
                <a:spcPct val="93000"/>
              </a:lnSpc>
              <a:spcBef>
                <a:spcPts val="1425"/>
              </a:spcBef>
              <a:spcAft>
                <a:spcPts val="0"/>
              </a:spcAft>
              <a:buClr>
                <a:srgbClr val="000000"/>
              </a:buClr>
              <a:buSzPct val="100000"/>
              <a:buFont typeface="Arial"/>
              <a:buChar char="•"/>
            </a:pPr>
            <a:r>
              <a:rPr strike="noStrike" u="none" b="0" cap="none" baseline="0" sz="2800" lang="en-US" i="0">
                <a:solidFill>
                  <a:srgbClr val="000000"/>
                </a:solidFill>
                <a:latin typeface="Arial"/>
                <a:ea typeface="Arial"/>
                <a:cs typeface="Arial"/>
                <a:sym typeface="Arial"/>
              </a:rPr>
              <a:t>Influence on cloudiness, rain</a:t>
            </a:r>
          </a:p>
          <a:p>
            <a:pPr algn="l" rtl="0" lvl="0" marR="0" indent="-457200" marL="457200">
              <a:lnSpc>
                <a:spcPct val="93000"/>
              </a:lnSpc>
              <a:spcBef>
                <a:spcPts val="1138"/>
              </a:spcBef>
              <a:spcAft>
                <a:spcPts val="0"/>
              </a:spcAft>
              <a:buClr>
                <a:srgbClr val="000000"/>
              </a:buClr>
              <a:buSzPct val="100000"/>
              <a:buFont typeface="Arial"/>
              <a:buChar char="•"/>
            </a:pPr>
            <a:r>
              <a:rPr strike="noStrike" u="none" b="0" cap="none" baseline="0" sz="3200" lang="en-US" i="1">
                <a:solidFill>
                  <a:srgbClr val="000000"/>
                </a:solidFill>
                <a:latin typeface="Arial"/>
                <a:ea typeface="Arial"/>
                <a:cs typeface="Arial"/>
                <a:sym typeface="Arial"/>
              </a:rPr>
              <a:t>H</a:t>
            </a:r>
            <a:r>
              <a:rPr strike="noStrike" u="none" b="0" cap="none" baseline="0" sz="3200" lang="en-US" i="0">
                <a:solidFill>
                  <a:srgbClr val="000000"/>
                </a:solidFill>
                <a:latin typeface="Arial"/>
                <a:ea typeface="Arial"/>
                <a:cs typeface="Arial"/>
                <a:sym typeface="Arial"/>
              </a:rPr>
              <a:t> and </a:t>
            </a:r>
            <a:r>
              <a:rPr strike="noStrike" u="none" b="0" cap="none" baseline="0" sz="3200" lang="en-US" i="1">
                <a:solidFill>
                  <a:srgbClr val="000000"/>
                </a:solidFill>
                <a:latin typeface="Arial"/>
                <a:ea typeface="Arial"/>
                <a:cs typeface="Arial"/>
                <a:sym typeface="Arial"/>
              </a:rPr>
              <a:t>λE</a:t>
            </a:r>
            <a:r>
              <a:rPr strike="noStrike" u="none" b="0" cap="none" baseline="0" sz="3200" lang="en-US" i="0">
                <a:solidFill>
                  <a:srgbClr val="000000"/>
                </a:solidFill>
                <a:latin typeface="Arial"/>
                <a:ea typeface="Arial"/>
                <a:cs typeface="Arial"/>
                <a:sym typeface="Arial"/>
              </a:rPr>
              <a:t> are turbulent heat fluxes</a:t>
            </a:r>
          </a:p>
          <a:p>
            <a:r>
              <a:t/>
            </a:r>
          </a:p>
          <a:p>
            <a:r>
              <a:t/>
            </a:r>
          </a:p>
          <a:p>
            <a:pPr algn="l" rtl="0" lvl="0" marR="0" indent="-457200" marL="457200">
              <a:lnSpc>
                <a:spcPct val="93000"/>
              </a:lnSpc>
              <a:spcBef>
                <a:spcPts val="1425"/>
              </a:spcBef>
              <a:spcAft>
                <a:spcPts val="0"/>
              </a:spcAft>
              <a:buClr>
                <a:srgbClr val="000000"/>
              </a:buClr>
              <a:buSzPct val="100000"/>
              <a:buFont typeface="Arial"/>
              <a:buChar char="•"/>
            </a:pPr>
            <a:r>
              <a:rPr strike="noStrike" u="none" b="0" cap="none" baseline="0" sz="2000" lang="en-US" i="0">
                <a:solidFill>
                  <a:srgbClr val="000000"/>
                </a:solidFill>
                <a:latin typeface="Arial"/>
                <a:ea typeface="Arial"/>
                <a:cs typeface="Arial"/>
                <a:sym typeface="Arial"/>
              </a:rPr>
              <a:t>T</a:t>
            </a:r>
            <a:r>
              <a:rPr strike="noStrike" u="none" b="0" cap="none" baseline="-25000" sz="2000" lang="en-US" i="0">
                <a:solidFill>
                  <a:srgbClr val="000000"/>
                </a:solidFill>
                <a:latin typeface="Arial"/>
                <a:ea typeface="Arial"/>
                <a:cs typeface="Arial"/>
                <a:sym typeface="Arial"/>
              </a:rPr>
              <a:t>s</a:t>
            </a:r>
            <a:r>
              <a:rPr strike="noStrike" u="none" b="0" cap="none" baseline="0" sz="2000" lang="en-US" i="0">
                <a:solidFill>
                  <a:srgbClr val="000000"/>
                </a:solidFill>
                <a:latin typeface="Arial"/>
                <a:ea typeface="Arial"/>
                <a:cs typeface="Arial"/>
                <a:sym typeface="Arial"/>
              </a:rPr>
              <a:t> = surface T; T</a:t>
            </a:r>
            <a:r>
              <a:rPr strike="noStrike" u="none" b="0" cap="none" baseline="-25000" sz="2000" lang="en-US" i="0">
                <a:solidFill>
                  <a:srgbClr val="000000"/>
                </a:solidFill>
                <a:latin typeface="Arial"/>
                <a:ea typeface="Arial"/>
                <a:cs typeface="Arial"/>
                <a:sym typeface="Arial"/>
              </a:rPr>
              <a:t>r</a:t>
            </a:r>
            <a:r>
              <a:rPr strike="noStrike" u="none" b="0" cap="none" baseline="0" sz="2000" lang="en-US" i="0">
                <a:solidFill>
                  <a:srgbClr val="000000"/>
                </a:solidFill>
                <a:latin typeface="Arial"/>
                <a:ea typeface="Arial"/>
                <a:cs typeface="Arial"/>
                <a:sym typeface="Arial"/>
              </a:rPr>
              <a:t> = ref. temp. above surface; r</a:t>
            </a:r>
            <a:r>
              <a:rPr strike="noStrike" u="none" b="0" cap="none" baseline="-25000" sz="2000" lang="en-US" i="0">
                <a:solidFill>
                  <a:srgbClr val="000000"/>
                </a:solidFill>
                <a:latin typeface="Arial"/>
                <a:ea typeface="Arial"/>
                <a:cs typeface="Arial"/>
                <a:sym typeface="Arial"/>
              </a:rPr>
              <a:t>a</a:t>
            </a:r>
            <a:r>
              <a:rPr strike="noStrike" u="none" b="0" cap="none" baseline="0" sz="2000" lang="en-US" i="0">
                <a:solidFill>
                  <a:srgbClr val="000000"/>
                </a:solidFill>
                <a:latin typeface="Arial"/>
                <a:ea typeface="Arial"/>
                <a:cs typeface="Arial"/>
                <a:sym typeface="Arial"/>
              </a:rPr>
              <a:t> = aerodynamic resistance; ρ = density of air; c.r = specific heat of air. e</a:t>
            </a:r>
            <a:r>
              <a:rPr strike="noStrike" u="none" b="0" cap="none" baseline="30000" sz="2000" lang="en-US" i="0">
                <a:solidFill>
                  <a:srgbClr val="000000"/>
                </a:solidFill>
                <a:latin typeface="Arial"/>
                <a:ea typeface="Arial"/>
                <a:cs typeface="Arial"/>
                <a:sym typeface="Arial"/>
              </a:rPr>
              <a:t>*</a:t>
            </a:r>
            <a:r>
              <a:rPr strike="noStrike" u="none" b="0" cap="none" baseline="0" sz="2000" lang="en-US" i="0">
                <a:solidFill>
                  <a:srgbClr val="000000"/>
                </a:solidFill>
                <a:latin typeface="Arial"/>
                <a:ea typeface="Arial"/>
                <a:cs typeface="Arial"/>
                <a:sym typeface="Arial"/>
              </a:rPr>
              <a:t>(Ts) is saturated vapour pressure at Ts; e</a:t>
            </a:r>
            <a:r>
              <a:rPr strike="noStrike" u="none" b="0" cap="none" baseline="-25000" sz="2000" lang="en-US" i="0">
                <a:solidFill>
                  <a:srgbClr val="000000"/>
                </a:solidFill>
                <a:latin typeface="Arial"/>
                <a:ea typeface="Arial"/>
                <a:cs typeface="Arial"/>
                <a:sym typeface="Arial"/>
              </a:rPr>
              <a:t>r</a:t>
            </a:r>
            <a:r>
              <a:rPr strike="noStrike" u="none" b="0" cap="none" baseline="0" sz="2000" lang="en-US" i="0">
                <a:solidFill>
                  <a:srgbClr val="000000"/>
                </a:solidFill>
                <a:latin typeface="Arial"/>
                <a:ea typeface="Arial"/>
                <a:cs typeface="Arial"/>
                <a:sym typeface="Arial"/>
              </a:rPr>
              <a:t> = vapour pressure at ref height; v = psychometric constant; r</a:t>
            </a:r>
            <a:r>
              <a:rPr strike="noStrike" u="none" b="0" cap="none" baseline="-25000" sz="2000" lang="en-US" i="0">
                <a:solidFill>
                  <a:srgbClr val="000000"/>
                </a:solidFill>
                <a:latin typeface="Arial"/>
                <a:ea typeface="Arial"/>
                <a:cs typeface="Arial"/>
                <a:sym typeface="Arial"/>
              </a:rPr>
              <a:t>s</a:t>
            </a:r>
            <a:r>
              <a:rPr strike="noStrike" u="none" b="0" cap="none" baseline="0" sz="2000" lang="en-US" i="0">
                <a:solidFill>
                  <a:srgbClr val="000000"/>
                </a:solidFill>
                <a:latin typeface="Arial"/>
                <a:ea typeface="Arial"/>
                <a:cs typeface="Arial"/>
                <a:sym typeface="Arial"/>
              </a:rPr>
              <a:t> = bulk surface resistance to transfer of water to air.</a:t>
            </a:r>
          </a:p>
          <a:p>
            <a:r>
              <a:t/>
            </a:r>
          </a:p>
          <a:p>
            <a:r>
              <a:t/>
            </a:r>
          </a:p>
        </p:txBody>
      </p:sp>
      <p:pic>
        <p:nvPicPr>
          <p:cNvPr id="140" name="Shape 140"/>
          <p:cNvPicPr preferRelativeResize="0"/>
          <p:nvPr/>
        </p:nvPicPr>
        <p:blipFill>
          <a:blip r:embed="rId3"/>
          <a:stretch>
            <a:fillRect/>
          </a:stretch>
        </p:blipFill>
        <p:spPr>
          <a:xfrm>
            <a:off y="4079150" x="431800"/>
            <a:ext cy="1260474" cx="3312374"/>
          </a:xfrm>
          <a:prstGeom prst="rect">
            <a:avLst/>
          </a:prstGeom>
        </p:spPr>
      </p:pic>
      <p:pic>
        <p:nvPicPr>
          <p:cNvPr id="141" name="Shape 141"/>
          <p:cNvPicPr preferRelativeResize="0"/>
          <p:nvPr/>
        </p:nvPicPr>
        <p:blipFill>
          <a:blip r:embed="rId4"/>
          <a:stretch>
            <a:fillRect/>
          </a:stretch>
        </p:blipFill>
        <p:spPr>
          <a:xfrm>
            <a:off y="4067869" x="4608262"/>
            <a:ext cy="1134616" cx="3302022"/>
          </a:xfrm>
          <a:prstGeom prst="rect">
            <a:avLst/>
          </a:prstGeom>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